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notesSlides/notesSlide2.xml" ContentType="application/vnd.openxmlformats-officedocument.presentationml.notesSlide+xml"/>
  <Override PartName="/ppt/ink/ink6.xml" ContentType="application/inkml+xml"/>
  <Override PartName="/ppt/notesSlides/notesSlide3.xml" ContentType="application/vnd.openxmlformats-officedocument.presentationml.notesSlide+xml"/>
  <Override PartName="/ppt/ink/ink7.xml" ContentType="application/inkml+xml"/>
  <Override PartName="/ppt/notesSlides/notesSlide4.xml" ContentType="application/vnd.openxmlformats-officedocument.presentationml.notesSlide+xml"/>
  <Override PartName="/ppt/ink/ink8.xml" ContentType="application/inkml+xml"/>
  <Override PartName="/ppt/notesSlides/notesSlide5.xml" ContentType="application/vnd.openxmlformats-officedocument.presentationml.notesSlide+xml"/>
  <Override PartName="/ppt/ink/ink9.xml" ContentType="application/inkml+xml"/>
  <Override PartName="/ppt/notesSlides/notesSlide6.xml" ContentType="application/vnd.openxmlformats-officedocument.presentationml.notesSlide+xml"/>
  <Override PartName="/ppt/ink/ink10.xml" ContentType="application/inkml+xml"/>
  <Override PartName="/ppt/notesSlides/notesSlide7.xml" ContentType="application/vnd.openxmlformats-officedocument.presentationml.notesSlide+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ink/ink18.xml" ContentType="application/inkml+xml"/>
  <Override PartName="/ppt/ink/ink19.xml" ContentType="application/inkml+xml"/>
  <Override PartName="/ppt/notesSlides/notesSlide9.xml" ContentType="application/vnd.openxmlformats-officedocument.presentationml.notesSlide+xml"/>
  <Override PartName="/ppt/ink/ink20.xml" ContentType="application/inkml+xml"/>
  <Override PartName="/ppt/notesSlides/notesSlide10.xml" ContentType="application/vnd.openxmlformats-officedocument.presentationml.notesSlide+xml"/>
  <Override PartName="/ppt/ink/ink21.xml" ContentType="application/inkml+xml"/>
  <Override PartName="/ppt/notesSlides/notesSlide11.xml" ContentType="application/vnd.openxmlformats-officedocument.presentationml.notesSlide+xml"/>
  <Override PartName="/ppt/ink/ink22.xml" ContentType="application/inkml+xml"/>
  <Override PartName="/ppt/notesSlides/notesSlide12.xml" ContentType="application/vnd.openxmlformats-officedocument.presentationml.notesSlide+xml"/>
  <Override PartName="/ppt/ink/ink23.xml" ContentType="application/inkml+xml"/>
  <Override PartName="/ppt/ink/ink24.xml" ContentType="application/inkml+xml"/>
  <Override PartName="/ppt/ink/ink25.xml" ContentType="application/inkml+xml"/>
  <Override PartName="/ppt/notesSlides/notesSlide13.xml" ContentType="application/vnd.openxmlformats-officedocument.presentationml.notesSlide+xml"/>
  <Override PartName="/ppt/ink/ink26.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19"/>
  </p:notesMasterIdLst>
  <p:sldIdLst>
    <p:sldId id="256" r:id="rId2"/>
    <p:sldId id="272" r:id="rId3"/>
    <p:sldId id="279" r:id="rId4"/>
    <p:sldId id="258" r:id="rId5"/>
    <p:sldId id="259" r:id="rId6"/>
    <p:sldId id="260" r:id="rId7"/>
    <p:sldId id="261" r:id="rId8"/>
    <p:sldId id="262" r:id="rId9"/>
    <p:sldId id="263" r:id="rId10"/>
    <p:sldId id="275" r:id="rId11"/>
    <p:sldId id="271" r:id="rId12"/>
    <p:sldId id="277" r:id="rId13"/>
    <p:sldId id="264" r:id="rId14"/>
    <p:sldId id="265" r:id="rId15"/>
    <p:sldId id="267" r:id="rId16"/>
    <p:sldId id="269" r:id="rId17"/>
    <p:sldId id="276"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6E1E6"/>
    <a:srgbClr val="0066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78" d="100"/>
          <a:sy n="78" d="100"/>
        </p:scale>
        <p:origin x="878" y="62"/>
      </p:cViewPr>
      <p:guideLst/>
    </p:cSldViewPr>
  </p:slideViewPr>
  <p:notesTextViewPr>
    <p:cViewPr>
      <p:scale>
        <a:sx n="133" d="100"/>
        <a:sy n="133"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diagrams/_rels/data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svg"/><Relationship Id="rId1" Type="http://schemas.openxmlformats.org/officeDocument/2006/relationships/image" Target="../media/image25.png"/><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28.svg"/></Relationships>
</file>

<file path=ppt/diagrams/_rels/drawing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svg"/><Relationship Id="rId1" Type="http://schemas.openxmlformats.org/officeDocument/2006/relationships/image" Target="../media/image25.png"/><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28.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B459A95-A988-4575-926D-AF87204447D9}"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939B28D6-D7E9-4043-A6C2-44457CE19C1F}">
      <dgm:prSet/>
      <dgm:spPr/>
      <dgm:t>
        <a:bodyPr/>
        <a:lstStyle/>
        <a:p>
          <a:pPr>
            <a:lnSpc>
              <a:spcPct val="100000"/>
            </a:lnSpc>
          </a:pPr>
          <a:r>
            <a:rPr lang="en-US" i="1" dirty="0"/>
            <a:t>When selecting a model, we consider these situations:</a:t>
          </a:r>
          <a:endParaRPr lang="en-US" dirty="0"/>
        </a:p>
      </dgm:t>
    </dgm:pt>
    <dgm:pt modelId="{079DB462-0153-4809-9F9E-01AB00DD41D8}" type="parTrans" cxnId="{D4CA8DD4-4757-4F87-AFE3-27F8EE149B3B}">
      <dgm:prSet/>
      <dgm:spPr/>
      <dgm:t>
        <a:bodyPr/>
        <a:lstStyle/>
        <a:p>
          <a:endParaRPr lang="en-US"/>
        </a:p>
      </dgm:t>
    </dgm:pt>
    <dgm:pt modelId="{093227E0-E1DC-46C6-B1F8-36BB739ED007}" type="sibTrans" cxnId="{D4CA8DD4-4757-4F87-AFE3-27F8EE149B3B}">
      <dgm:prSet/>
      <dgm:spPr/>
      <dgm:t>
        <a:bodyPr/>
        <a:lstStyle/>
        <a:p>
          <a:pPr>
            <a:lnSpc>
              <a:spcPct val="100000"/>
            </a:lnSpc>
          </a:pPr>
          <a:endParaRPr lang="en-US"/>
        </a:p>
      </dgm:t>
    </dgm:pt>
    <dgm:pt modelId="{CB575156-83A6-486D-9F26-C9FE04F6EAD4}">
      <dgm:prSet/>
      <dgm:spPr/>
      <dgm:t>
        <a:bodyPr/>
        <a:lstStyle/>
        <a:p>
          <a:pPr>
            <a:lnSpc>
              <a:spcPct val="100000"/>
            </a:lnSpc>
          </a:pPr>
          <a:r>
            <a:rPr lang="en-US" i="1" dirty="0"/>
            <a:t>Performance 	Explainability	 Complexity	Dataset Size	</a:t>
          </a:r>
          <a:endParaRPr lang="en-US" dirty="0"/>
        </a:p>
      </dgm:t>
    </dgm:pt>
    <dgm:pt modelId="{86EEB489-E23B-4C8E-AC77-5BBAFFF153CF}" type="parTrans" cxnId="{5F1C33C7-A9FE-4E0A-93C9-DC2D630AF813}">
      <dgm:prSet/>
      <dgm:spPr/>
      <dgm:t>
        <a:bodyPr/>
        <a:lstStyle/>
        <a:p>
          <a:endParaRPr lang="en-US"/>
        </a:p>
      </dgm:t>
    </dgm:pt>
    <dgm:pt modelId="{3A890465-AB9D-4622-8555-78FFCC5CD595}" type="sibTrans" cxnId="{5F1C33C7-A9FE-4E0A-93C9-DC2D630AF813}">
      <dgm:prSet/>
      <dgm:spPr/>
      <dgm:t>
        <a:bodyPr/>
        <a:lstStyle/>
        <a:p>
          <a:pPr>
            <a:lnSpc>
              <a:spcPct val="100000"/>
            </a:lnSpc>
          </a:pPr>
          <a:endParaRPr lang="en-US"/>
        </a:p>
      </dgm:t>
    </dgm:pt>
    <dgm:pt modelId="{584EFDFD-621F-4FAB-9A71-F4AC25006090}">
      <dgm:prSet/>
      <dgm:spPr/>
      <dgm:t>
        <a:bodyPr/>
        <a:lstStyle/>
        <a:p>
          <a:pPr>
            <a:lnSpc>
              <a:spcPct val="100000"/>
            </a:lnSpc>
          </a:pPr>
          <a:r>
            <a:rPr lang="en-US" i="1" dirty="0"/>
            <a:t>Training time and cost</a:t>
          </a:r>
          <a:endParaRPr lang="en-US" dirty="0"/>
        </a:p>
      </dgm:t>
    </dgm:pt>
    <dgm:pt modelId="{6AD7E04B-FF3B-417D-B3EA-E739B32CD372}" type="parTrans" cxnId="{29FD0204-E44D-4945-AC55-9AA4E6A14BA5}">
      <dgm:prSet/>
      <dgm:spPr/>
      <dgm:t>
        <a:bodyPr/>
        <a:lstStyle/>
        <a:p>
          <a:endParaRPr lang="en-US"/>
        </a:p>
      </dgm:t>
    </dgm:pt>
    <dgm:pt modelId="{52A34DAD-64E1-412E-ACB8-054B1A2FCE48}" type="sibTrans" cxnId="{29FD0204-E44D-4945-AC55-9AA4E6A14BA5}">
      <dgm:prSet/>
      <dgm:spPr/>
      <dgm:t>
        <a:bodyPr/>
        <a:lstStyle/>
        <a:p>
          <a:endParaRPr lang="en-US"/>
        </a:p>
      </dgm:t>
    </dgm:pt>
    <dgm:pt modelId="{43D8C51F-F910-4854-881A-2D4CF68C0638}" type="pres">
      <dgm:prSet presAssocID="{EB459A95-A988-4575-926D-AF87204447D9}" presName="root" presStyleCnt="0">
        <dgm:presLayoutVars>
          <dgm:dir/>
          <dgm:resizeHandles val="exact"/>
        </dgm:presLayoutVars>
      </dgm:prSet>
      <dgm:spPr/>
    </dgm:pt>
    <dgm:pt modelId="{DA442355-A7A5-440D-81F4-C945FF93CDA4}" type="pres">
      <dgm:prSet presAssocID="{EB459A95-A988-4575-926D-AF87204447D9}" presName="container" presStyleCnt="0">
        <dgm:presLayoutVars>
          <dgm:dir/>
          <dgm:resizeHandles val="exact"/>
        </dgm:presLayoutVars>
      </dgm:prSet>
      <dgm:spPr/>
    </dgm:pt>
    <dgm:pt modelId="{DC8E40F9-850A-45CC-8BC8-B772897B2C46}" type="pres">
      <dgm:prSet presAssocID="{939B28D6-D7E9-4043-A6C2-44457CE19C1F}" presName="compNode" presStyleCnt="0"/>
      <dgm:spPr/>
    </dgm:pt>
    <dgm:pt modelId="{18306EA0-07C8-486D-8417-3DA15800D91F}" type="pres">
      <dgm:prSet presAssocID="{939B28D6-D7E9-4043-A6C2-44457CE19C1F}" presName="iconBgRect" presStyleLbl="bgShp" presStyleIdx="0" presStyleCnt="3"/>
      <dgm:spPr/>
    </dgm:pt>
    <dgm:pt modelId="{4CF9B5EF-E633-4351-BE83-96B553D08805}" type="pres">
      <dgm:prSet presAssocID="{939B28D6-D7E9-4043-A6C2-44457CE19C1F}"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Decision chart"/>
        </a:ext>
      </dgm:extLst>
    </dgm:pt>
    <dgm:pt modelId="{77BC95F2-D11A-4B44-89CF-FEEC5D939A4E}" type="pres">
      <dgm:prSet presAssocID="{939B28D6-D7E9-4043-A6C2-44457CE19C1F}" presName="spaceRect" presStyleCnt="0"/>
      <dgm:spPr/>
    </dgm:pt>
    <dgm:pt modelId="{746C145F-9D91-4EB4-B4B4-DDDDE8D1F5E3}" type="pres">
      <dgm:prSet presAssocID="{939B28D6-D7E9-4043-A6C2-44457CE19C1F}" presName="textRect" presStyleLbl="revTx" presStyleIdx="0" presStyleCnt="3">
        <dgm:presLayoutVars>
          <dgm:chMax val="1"/>
          <dgm:chPref val="1"/>
        </dgm:presLayoutVars>
      </dgm:prSet>
      <dgm:spPr/>
    </dgm:pt>
    <dgm:pt modelId="{2BB15C5A-9498-459C-ADA2-ABA5CA9B1432}" type="pres">
      <dgm:prSet presAssocID="{093227E0-E1DC-46C6-B1F8-36BB739ED007}" presName="sibTrans" presStyleLbl="sibTrans2D1" presStyleIdx="0" presStyleCnt="0"/>
      <dgm:spPr/>
    </dgm:pt>
    <dgm:pt modelId="{0DFB15A9-92F1-4C7F-8A2A-D6175DB42463}" type="pres">
      <dgm:prSet presAssocID="{CB575156-83A6-486D-9F26-C9FE04F6EAD4}" presName="compNode" presStyleCnt="0"/>
      <dgm:spPr/>
    </dgm:pt>
    <dgm:pt modelId="{A99F162F-2191-4A78-8362-E6AEF0716E08}" type="pres">
      <dgm:prSet presAssocID="{CB575156-83A6-486D-9F26-C9FE04F6EAD4}" presName="iconBgRect" presStyleLbl="bgShp" presStyleIdx="1" presStyleCnt="3"/>
      <dgm:spPr/>
    </dgm:pt>
    <dgm:pt modelId="{F115E74A-8F2D-4354-8A3A-EA12756ED61A}" type="pres">
      <dgm:prSet presAssocID="{CB575156-83A6-486D-9F26-C9FE04F6EAD4}"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Bar chart"/>
        </a:ext>
      </dgm:extLst>
    </dgm:pt>
    <dgm:pt modelId="{C3463768-073A-4A2F-B1A7-25ACC391C170}" type="pres">
      <dgm:prSet presAssocID="{CB575156-83A6-486D-9F26-C9FE04F6EAD4}" presName="spaceRect" presStyleCnt="0"/>
      <dgm:spPr/>
    </dgm:pt>
    <dgm:pt modelId="{19B29676-1031-4550-8059-B5E62600E6BC}" type="pres">
      <dgm:prSet presAssocID="{CB575156-83A6-486D-9F26-C9FE04F6EAD4}" presName="textRect" presStyleLbl="revTx" presStyleIdx="1" presStyleCnt="3" custLinFactNeighborX="-36867" custLinFactNeighborY="-12845">
        <dgm:presLayoutVars>
          <dgm:chMax val="1"/>
          <dgm:chPref val="1"/>
        </dgm:presLayoutVars>
      </dgm:prSet>
      <dgm:spPr/>
    </dgm:pt>
    <dgm:pt modelId="{17588F9A-16FD-4DD4-B2F2-7A16D788149C}" type="pres">
      <dgm:prSet presAssocID="{3A890465-AB9D-4622-8555-78FFCC5CD595}" presName="sibTrans" presStyleLbl="sibTrans2D1" presStyleIdx="0" presStyleCnt="0"/>
      <dgm:spPr/>
    </dgm:pt>
    <dgm:pt modelId="{D8DD709E-874E-4C9E-93AA-403B6F217BF0}" type="pres">
      <dgm:prSet presAssocID="{584EFDFD-621F-4FAB-9A71-F4AC25006090}" presName="compNode" presStyleCnt="0"/>
      <dgm:spPr/>
    </dgm:pt>
    <dgm:pt modelId="{DEC89926-3153-466E-83B7-290FA805A3E6}" type="pres">
      <dgm:prSet presAssocID="{584EFDFD-621F-4FAB-9A71-F4AC25006090}" presName="iconBgRect" presStyleLbl="bgShp" presStyleIdx="2" presStyleCnt="3"/>
      <dgm:spPr/>
    </dgm:pt>
    <dgm:pt modelId="{B3AD46B4-8920-4CB6-84D6-22F918E08CC2}" type="pres">
      <dgm:prSet presAssocID="{584EFDFD-621F-4FAB-9A71-F4AC25006090}"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Stopwatch"/>
        </a:ext>
      </dgm:extLst>
    </dgm:pt>
    <dgm:pt modelId="{3FB630E1-7896-4AC9-9410-5E1710DA01A1}" type="pres">
      <dgm:prSet presAssocID="{584EFDFD-621F-4FAB-9A71-F4AC25006090}" presName="spaceRect" presStyleCnt="0"/>
      <dgm:spPr/>
    </dgm:pt>
    <dgm:pt modelId="{49376014-9F0E-46D8-AA95-5B8DEF950A16}" type="pres">
      <dgm:prSet presAssocID="{584EFDFD-621F-4FAB-9A71-F4AC25006090}" presName="textRect" presStyleLbl="revTx" presStyleIdx="2" presStyleCnt="3">
        <dgm:presLayoutVars>
          <dgm:chMax val="1"/>
          <dgm:chPref val="1"/>
        </dgm:presLayoutVars>
      </dgm:prSet>
      <dgm:spPr/>
    </dgm:pt>
  </dgm:ptLst>
  <dgm:cxnLst>
    <dgm:cxn modelId="{29FD0204-E44D-4945-AC55-9AA4E6A14BA5}" srcId="{EB459A95-A988-4575-926D-AF87204447D9}" destId="{584EFDFD-621F-4FAB-9A71-F4AC25006090}" srcOrd="2" destOrd="0" parTransId="{6AD7E04B-FF3B-417D-B3EA-E739B32CD372}" sibTransId="{52A34DAD-64E1-412E-ACB8-054B1A2FCE48}"/>
    <dgm:cxn modelId="{10BCF827-74B1-40F0-8710-9B7B94E5C552}" type="presOf" srcId="{584EFDFD-621F-4FAB-9A71-F4AC25006090}" destId="{49376014-9F0E-46D8-AA95-5B8DEF950A16}" srcOrd="0" destOrd="0" presId="urn:microsoft.com/office/officeart/2018/2/layout/IconCircleList"/>
    <dgm:cxn modelId="{2E45FE56-2E21-46F3-A9FF-079512151F42}" type="presOf" srcId="{3A890465-AB9D-4622-8555-78FFCC5CD595}" destId="{17588F9A-16FD-4DD4-B2F2-7A16D788149C}" srcOrd="0" destOrd="0" presId="urn:microsoft.com/office/officeart/2018/2/layout/IconCircleList"/>
    <dgm:cxn modelId="{5F1C33C7-A9FE-4E0A-93C9-DC2D630AF813}" srcId="{EB459A95-A988-4575-926D-AF87204447D9}" destId="{CB575156-83A6-486D-9F26-C9FE04F6EAD4}" srcOrd="1" destOrd="0" parTransId="{86EEB489-E23B-4C8E-AC77-5BBAFFF153CF}" sibTransId="{3A890465-AB9D-4622-8555-78FFCC5CD595}"/>
    <dgm:cxn modelId="{5669A8D0-D046-41C8-97F0-35C66F243C5B}" type="presOf" srcId="{093227E0-E1DC-46C6-B1F8-36BB739ED007}" destId="{2BB15C5A-9498-459C-ADA2-ABA5CA9B1432}" srcOrd="0" destOrd="0" presId="urn:microsoft.com/office/officeart/2018/2/layout/IconCircleList"/>
    <dgm:cxn modelId="{49EA8DD1-1C82-4208-8664-47F5015F7B1C}" type="presOf" srcId="{939B28D6-D7E9-4043-A6C2-44457CE19C1F}" destId="{746C145F-9D91-4EB4-B4B4-DDDDE8D1F5E3}" srcOrd="0" destOrd="0" presId="urn:microsoft.com/office/officeart/2018/2/layout/IconCircleList"/>
    <dgm:cxn modelId="{E6477DD2-E0A6-4378-A87B-3A96C2208892}" type="presOf" srcId="{EB459A95-A988-4575-926D-AF87204447D9}" destId="{43D8C51F-F910-4854-881A-2D4CF68C0638}" srcOrd="0" destOrd="0" presId="urn:microsoft.com/office/officeart/2018/2/layout/IconCircleList"/>
    <dgm:cxn modelId="{D4CA8DD4-4757-4F87-AFE3-27F8EE149B3B}" srcId="{EB459A95-A988-4575-926D-AF87204447D9}" destId="{939B28D6-D7E9-4043-A6C2-44457CE19C1F}" srcOrd="0" destOrd="0" parTransId="{079DB462-0153-4809-9F9E-01AB00DD41D8}" sibTransId="{093227E0-E1DC-46C6-B1F8-36BB739ED007}"/>
    <dgm:cxn modelId="{C2A0A5FD-6DA5-42E2-A65C-890A4DAC406F}" type="presOf" srcId="{CB575156-83A6-486D-9F26-C9FE04F6EAD4}" destId="{19B29676-1031-4550-8059-B5E62600E6BC}" srcOrd="0" destOrd="0" presId="urn:microsoft.com/office/officeart/2018/2/layout/IconCircleList"/>
    <dgm:cxn modelId="{6C8BF4E1-20C9-4825-A9AF-FB4CF45A7EC0}" type="presParOf" srcId="{43D8C51F-F910-4854-881A-2D4CF68C0638}" destId="{DA442355-A7A5-440D-81F4-C945FF93CDA4}" srcOrd="0" destOrd="0" presId="urn:microsoft.com/office/officeart/2018/2/layout/IconCircleList"/>
    <dgm:cxn modelId="{86BAA9A9-3629-4AA4-8D54-85557914603D}" type="presParOf" srcId="{DA442355-A7A5-440D-81F4-C945FF93CDA4}" destId="{DC8E40F9-850A-45CC-8BC8-B772897B2C46}" srcOrd="0" destOrd="0" presId="urn:microsoft.com/office/officeart/2018/2/layout/IconCircleList"/>
    <dgm:cxn modelId="{AF7C5A76-073A-46DB-B22F-91923DB11701}" type="presParOf" srcId="{DC8E40F9-850A-45CC-8BC8-B772897B2C46}" destId="{18306EA0-07C8-486D-8417-3DA15800D91F}" srcOrd="0" destOrd="0" presId="urn:microsoft.com/office/officeart/2018/2/layout/IconCircleList"/>
    <dgm:cxn modelId="{6A45FB26-835E-4BDF-AFEC-16D0C4F7B60E}" type="presParOf" srcId="{DC8E40F9-850A-45CC-8BC8-B772897B2C46}" destId="{4CF9B5EF-E633-4351-BE83-96B553D08805}" srcOrd="1" destOrd="0" presId="urn:microsoft.com/office/officeart/2018/2/layout/IconCircleList"/>
    <dgm:cxn modelId="{2696F639-6838-4E3E-9767-978744235A4C}" type="presParOf" srcId="{DC8E40F9-850A-45CC-8BC8-B772897B2C46}" destId="{77BC95F2-D11A-4B44-89CF-FEEC5D939A4E}" srcOrd="2" destOrd="0" presId="urn:microsoft.com/office/officeart/2018/2/layout/IconCircleList"/>
    <dgm:cxn modelId="{0AA37BED-3E98-465E-BDC3-3EF53479AF2E}" type="presParOf" srcId="{DC8E40F9-850A-45CC-8BC8-B772897B2C46}" destId="{746C145F-9D91-4EB4-B4B4-DDDDE8D1F5E3}" srcOrd="3" destOrd="0" presId="urn:microsoft.com/office/officeart/2018/2/layout/IconCircleList"/>
    <dgm:cxn modelId="{BA653A1A-982B-422C-9D2F-8A118E3F52A5}" type="presParOf" srcId="{DA442355-A7A5-440D-81F4-C945FF93CDA4}" destId="{2BB15C5A-9498-459C-ADA2-ABA5CA9B1432}" srcOrd="1" destOrd="0" presId="urn:microsoft.com/office/officeart/2018/2/layout/IconCircleList"/>
    <dgm:cxn modelId="{F024CA0B-3791-405B-89C5-A903F4DA08FA}" type="presParOf" srcId="{DA442355-A7A5-440D-81F4-C945FF93CDA4}" destId="{0DFB15A9-92F1-4C7F-8A2A-D6175DB42463}" srcOrd="2" destOrd="0" presId="urn:microsoft.com/office/officeart/2018/2/layout/IconCircleList"/>
    <dgm:cxn modelId="{595B157C-B242-4B58-B81B-275F07BC074D}" type="presParOf" srcId="{0DFB15A9-92F1-4C7F-8A2A-D6175DB42463}" destId="{A99F162F-2191-4A78-8362-E6AEF0716E08}" srcOrd="0" destOrd="0" presId="urn:microsoft.com/office/officeart/2018/2/layout/IconCircleList"/>
    <dgm:cxn modelId="{9BFA4CDD-ACC2-4AE4-BC5D-6E12CB6726A1}" type="presParOf" srcId="{0DFB15A9-92F1-4C7F-8A2A-D6175DB42463}" destId="{F115E74A-8F2D-4354-8A3A-EA12756ED61A}" srcOrd="1" destOrd="0" presId="urn:microsoft.com/office/officeart/2018/2/layout/IconCircleList"/>
    <dgm:cxn modelId="{25B342E1-DA51-4E6A-B698-43DAE8B54534}" type="presParOf" srcId="{0DFB15A9-92F1-4C7F-8A2A-D6175DB42463}" destId="{C3463768-073A-4A2F-B1A7-25ACC391C170}" srcOrd="2" destOrd="0" presId="urn:microsoft.com/office/officeart/2018/2/layout/IconCircleList"/>
    <dgm:cxn modelId="{856E62B1-EFC0-4877-857A-9C87EB5B80F1}" type="presParOf" srcId="{0DFB15A9-92F1-4C7F-8A2A-D6175DB42463}" destId="{19B29676-1031-4550-8059-B5E62600E6BC}" srcOrd="3" destOrd="0" presId="urn:microsoft.com/office/officeart/2018/2/layout/IconCircleList"/>
    <dgm:cxn modelId="{84973F8B-05A5-4883-A098-FC7BB782966C}" type="presParOf" srcId="{DA442355-A7A5-440D-81F4-C945FF93CDA4}" destId="{17588F9A-16FD-4DD4-B2F2-7A16D788149C}" srcOrd="3" destOrd="0" presId="urn:microsoft.com/office/officeart/2018/2/layout/IconCircleList"/>
    <dgm:cxn modelId="{A53435B5-BBD3-4081-929E-CE44F94DF913}" type="presParOf" srcId="{DA442355-A7A5-440D-81F4-C945FF93CDA4}" destId="{D8DD709E-874E-4C9E-93AA-403B6F217BF0}" srcOrd="4" destOrd="0" presId="urn:microsoft.com/office/officeart/2018/2/layout/IconCircleList"/>
    <dgm:cxn modelId="{471A1956-8485-441F-8935-4F0052C71772}" type="presParOf" srcId="{D8DD709E-874E-4C9E-93AA-403B6F217BF0}" destId="{DEC89926-3153-466E-83B7-290FA805A3E6}" srcOrd="0" destOrd="0" presId="urn:microsoft.com/office/officeart/2018/2/layout/IconCircleList"/>
    <dgm:cxn modelId="{256A0E30-4DDF-45AD-BF07-61B798834A36}" type="presParOf" srcId="{D8DD709E-874E-4C9E-93AA-403B6F217BF0}" destId="{B3AD46B4-8920-4CB6-84D6-22F918E08CC2}" srcOrd="1" destOrd="0" presId="urn:microsoft.com/office/officeart/2018/2/layout/IconCircleList"/>
    <dgm:cxn modelId="{55448572-8C20-4728-AE22-0CD5C476510C}" type="presParOf" srcId="{D8DD709E-874E-4C9E-93AA-403B6F217BF0}" destId="{3FB630E1-7896-4AC9-9410-5E1710DA01A1}" srcOrd="2" destOrd="0" presId="urn:microsoft.com/office/officeart/2018/2/layout/IconCircleList"/>
    <dgm:cxn modelId="{50D420B5-4511-4026-AB64-5EB38BFCD882}" type="presParOf" srcId="{D8DD709E-874E-4C9E-93AA-403B6F217BF0}" destId="{49376014-9F0E-46D8-AA95-5B8DEF950A16}"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306EA0-07C8-486D-8417-3DA15800D91F}">
      <dsp:nvSpPr>
        <dsp:cNvPr id="0" name=""/>
        <dsp:cNvSpPr/>
      </dsp:nvSpPr>
      <dsp:spPr>
        <a:xfrm>
          <a:off x="2500220" y="451539"/>
          <a:ext cx="601256" cy="601256"/>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CF9B5EF-E633-4351-BE83-96B553D08805}">
      <dsp:nvSpPr>
        <dsp:cNvPr id="0" name=""/>
        <dsp:cNvSpPr/>
      </dsp:nvSpPr>
      <dsp:spPr>
        <a:xfrm>
          <a:off x="2626484" y="577803"/>
          <a:ext cx="348728" cy="34872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46C145F-9D91-4EB4-B4B4-DDDDE8D1F5E3}">
      <dsp:nvSpPr>
        <dsp:cNvPr id="0" name=""/>
        <dsp:cNvSpPr/>
      </dsp:nvSpPr>
      <dsp:spPr>
        <a:xfrm>
          <a:off x="3230317" y="451539"/>
          <a:ext cx="1417246" cy="6012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i="1" kern="1200" dirty="0"/>
            <a:t>When selecting a model, we consider these situations:</a:t>
          </a:r>
          <a:endParaRPr lang="en-US" sz="1100" kern="1200" dirty="0"/>
        </a:p>
      </dsp:txBody>
      <dsp:txXfrm>
        <a:off x="3230317" y="451539"/>
        <a:ext cx="1417246" cy="601256"/>
      </dsp:txXfrm>
    </dsp:sp>
    <dsp:sp modelId="{A99F162F-2191-4A78-8362-E6AEF0716E08}">
      <dsp:nvSpPr>
        <dsp:cNvPr id="0" name=""/>
        <dsp:cNvSpPr/>
      </dsp:nvSpPr>
      <dsp:spPr>
        <a:xfrm>
          <a:off x="4894508" y="451539"/>
          <a:ext cx="601256" cy="601256"/>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115E74A-8F2D-4354-8A3A-EA12756ED61A}">
      <dsp:nvSpPr>
        <dsp:cNvPr id="0" name=""/>
        <dsp:cNvSpPr/>
      </dsp:nvSpPr>
      <dsp:spPr>
        <a:xfrm>
          <a:off x="5020772" y="577803"/>
          <a:ext cx="348728" cy="34872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9B29676-1031-4550-8059-B5E62600E6BC}">
      <dsp:nvSpPr>
        <dsp:cNvPr id="0" name=""/>
        <dsp:cNvSpPr/>
      </dsp:nvSpPr>
      <dsp:spPr>
        <a:xfrm>
          <a:off x="5102109" y="374308"/>
          <a:ext cx="1417246" cy="6012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i="1" kern="1200" dirty="0"/>
            <a:t>Performance 	Explainability	 Complexity	Dataset Size	</a:t>
          </a:r>
          <a:endParaRPr lang="en-US" sz="1100" kern="1200" dirty="0"/>
        </a:p>
      </dsp:txBody>
      <dsp:txXfrm>
        <a:off x="5102109" y="374308"/>
        <a:ext cx="1417246" cy="601256"/>
      </dsp:txXfrm>
    </dsp:sp>
    <dsp:sp modelId="{DEC89926-3153-466E-83B7-290FA805A3E6}">
      <dsp:nvSpPr>
        <dsp:cNvPr id="0" name=""/>
        <dsp:cNvSpPr/>
      </dsp:nvSpPr>
      <dsp:spPr>
        <a:xfrm>
          <a:off x="7288796" y="451539"/>
          <a:ext cx="601256" cy="601256"/>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3AD46B4-8920-4CB6-84D6-22F918E08CC2}">
      <dsp:nvSpPr>
        <dsp:cNvPr id="0" name=""/>
        <dsp:cNvSpPr/>
      </dsp:nvSpPr>
      <dsp:spPr>
        <a:xfrm>
          <a:off x="7415060" y="577803"/>
          <a:ext cx="348728" cy="34872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9376014-9F0E-46D8-AA95-5B8DEF950A16}">
      <dsp:nvSpPr>
        <dsp:cNvPr id="0" name=""/>
        <dsp:cNvSpPr/>
      </dsp:nvSpPr>
      <dsp:spPr>
        <a:xfrm>
          <a:off x="8018893" y="451539"/>
          <a:ext cx="1417246" cy="6012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i="1" kern="1200" dirty="0"/>
            <a:t>Training time and cost</a:t>
          </a:r>
          <a:endParaRPr lang="en-US" sz="1100" kern="1200" dirty="0"/>
        </a:p>
      </dsp:txBody>
      <dsp:txXfrm>
        <a:off x="8018893" y="451539"/>
        <a:ext cx="1417246" cy="601256"/>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30T05:05:53.290"/>
    </inkml:context>
    <inkml:brush xml:id="br0">
      <inkml:brushProperty name="width" value="0.35" units="cm"/>
      <inkml:brushProperty name="height" value="0.35" units="cm"/>
      <inkml:brushProperty name="color" value="#FFFFFF"/>
    </inkml:brush>
  </inkml:definitions>
  <inkml:trace contextRef="#ctx0" brushRef="#br0">0 0 24575,'0'0'-8191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30T05:39:29.904"/>
    </inkml:context>
    <inkml:brush xml:id="br0">
      <inkml:brushProperty name="width" value="0.35" units="cm"/>
      <inkml:brushProperty name="height" value="0.35" units="cm"/>
      <inkml:brushProperty name="color" value="#E71224"/>
    </inkml:brush>
  </inkml:definitions>
  <inkml:trace contextRef="#ctx0" brushRef="#br0">1 1 24575,'0'0'-8191</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6T16:13:25.063"/>
    </inkml:context>
    <inkml:brush xml:id="br0">
      <inkml:brushProperty name="width" value="0.35" units="cm"/>
      <inkml:brushProperty name="height" value="0.35" units="cm"/>
      <inkml:brushProperty name="color" value="#E71224"/>
    </inkml:brush>
  </inkml:definitions>
  <inkml:trace contextRef="#ctx0" brushRef="#br0">1 0 24575,'0'0'-8191</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6T16:13:54.731"/>
    </inkml:context>
    <inkml:brush xml:id="br0">
      <inkml:brushProperty name="width" value="0.35" units="cm"/>
      <inkml:brushProperty name="height" value="0.35" units="cm"/>
      <inkml:brushProperty name="color" value="#E71224"/>
    </inkml:brush>
  </inkml:definitions>
  <inkml:trace contextRef="#ctx0" brushRef="#br0">1 0 24575,'0'0'-8191</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6T16:13:58.075"/>
    </inkml:context>
    <inkml:brush xml:id="br0">
      <inkml:brushProperty name="width" value="0.35" units="cm"/>
      <inkml:brushProperty name="height" value="0.35" units="cm"/>
      <inkml:brushProperty name="color" value="#E71224"/>
    </inkml:brush>
  </inkml:definitions>
  <inkml:trace contextRef="#ctx0" brushRef="#br0">0 0 24575,'0'0'-8191</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6T16:14:03.237"/>
    </inkml:context>
    <inkml:brush xml:id="br0">
      <inkml:brushProperty name="width" value="0.35" units="cm"/>
      <inkml:brushProperty name="height" value="0.35" units="cm"/>
      <inkml:brushProperty name="color" value="#E71224"/>
    </inkml:brush>
  </inkml:definitions>
  <inkml:trace contextRef="#ctx0" brushRef="#br0">0 0 24575,'0'0'-8191</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9T03:32:27.677"/>
    </inkml:context>
    <inkml:brush xml:id="br0">
      <inkml:brushProperty name="width" value="0.035" units="cm"/>
      <inkml:brushProperty name="height" value="0.035" units="cm"/>
      <inkml:brushProperty name="color" value="#E71224"/>
    </inkml:brush>
  </inkml:definitions>
  <inkml:trace contextRef="#ctx0" brushRef="#br0">0 1 24575,'0'0'-8191</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9T03:32:41.415"/>
    </inkml:context>
    <inkml:brush xml:id="br0">
      <inkml:brushProperty name="width" value="0.1" units="cm"/>
      <inkml:brushProperty name="height" value="0.1" units="cm"/>
      <inkml:brushProperty name="color" value="#E71224"/>
    </inkml:brush>
  </inkml:definitions>
  <inkml:trace contextRef="#ctx0" brushRef="#br0">0 1 24575,'0'0'-8191</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9T03:32:52.742"/>
    </inkml:context>
    <inkml:brush xml:id="br0">
      <inkml:brushProperty name="width" value="0.1" units="cm"/>
      <inkml:brushProperty name="height" value="0.1" units="cm"/>
      <inkml:brushProperty name="color" value="#E71224"/>
    </inkml:brush>
  </inkml:definitions>
  <inkml:trace contextRef="#ctx0" brushRef="#br0">0 1 24575,'0'0'-8191</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30T05:17:51.633"/>
    </inkml:context>
    <inkml:brush xml:id="br0">
      <inkml:brushProperty name="width" value="0.35" units="cm"/>
      <inkml:brushProperty name="height" value="0.35" units="cm"/>
      <inkml:brushProperty name="color" value="#E71224"/>
    </inkml:brush>
  </inkml:definitions>
  <inkml:trace contextRef="#ctx0" brushRef="#br0">0 0 24575,'0'0'-8191</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30T05:17:55.654"/>
    </inkml:context>
    <inkml:brush xml:id="br0">
      <inkml:brushProperty name="width" value="0.35" units="cm"/>
      <inkml:brushProperty name="height" value="0.35" units="cm"/>
      <inkml:brushProperty name="color" value="#E71224"/>
    </inkml:brush>
  </inkml:definitions>
  <inkml:trace contextRef="#ctx0" brushRef="#br0">1 0 24575,'0'0'-8191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30T05:05:53.762"/>
    </inkml:context>
    <inkml:brush xml:id="br0">
      <inkml:brushProperty name="width" value="0.35" units="cm"/>
      <inkml:brushProperty name="height" value="0.35" units="cm"/>
      <inkml:brushProperty name="color" value="#FFFFFF"/>
    </inkml:brush>
  </inkml:definitions>
  <inkml:trace contextRef="#ctx0" brushRef="#br0">1 1 24575,'0'0'-8191</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30T05:18:23.334"/>
    </inkml:context>
    <inkml:brush xml:id="br0">
      <inkml:brushProperty name="width" value="0.35" units="cm"/>
      <inkml:brushProperty name="height" value="0.35" units="cm"/>
      <inkml:brushProperty name="color" value="#E71224"/>
    </inkml:brush>
  </inkml:definitions>
  <inkml:trace contextRef="#ctx0" brushRef="#br0">0 1 24575</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30T05:18:56.284"/>
    </inkml:context>
    <inkml:brush xml:id="br0">
      <inkml:brushProperty name="width" value="0.35" units="cm"/>
      <inkml:brushProperty name="height" value="0.35" units="cm"/>
      <inkml:brushProperty name="color" value="#E71224"/>
    </inkml:brush>
  </inkml:definitions>
  <inkml:trace contextRef="#ctx0" brushRef="#br0">1 1 24575,'0'0'-8191</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30T05:19:10.350"/>
    </inkml:context>
    <inkml:brush xml:id="br0">
      <inkml:brushProperty name="width" value="0.35" units="cm"/>
      <inkml:brushProperty name="height" value="0.35" units="cm"/>
      <inkml:brushProperty name="color" value="#E71224"/>
    </inkml:brush>
  </inkml:definitions>
  <inkml:trace contextRef="#ctx0" brushRef="#br0">1 0 24575,'0'0'-8191</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30T05:19:23.812"/>
    </inkml:context>
    <inkml:brush xml:id="br0">
      <inkml:brushProperty name="width" value="0.35" units="cm"/>
      <inkml:brushProperty name="height" value="0.35" units="cm"/>
      <inkml:brushProperty name="color" value="#E71224"/>
    </inkml:brush>
  </inkml:definitions>
  <inkml:trace contextRef="#ctx0" brushRef="#br0">0 1 24575,'0'0'-8191</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30T05:20:36.159"/>
    </inkml:context>
    <inkml:brush xml:id="br0">
      <inkml:brushProperty name="width" value="0.35" units="cm"/>
      <inkml:brushProperty name="height" value="0.35" units="cm"/>
      <inkml:brushProperty name="color" value="#E71224"/>
    </inkml:brush>
  </inkml:definitions>
  <inkml:trace contextRef="#ctx0" brushRef="#br0">1 1 24575,'0'0'-8191</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30T05:20:54.137"/>
    </inkml:context>
    <inkml:brush xml:id="br0">
      <inkml:brushProperty name="width" value="0.35" units="cm"/>
      <inkml:brushProperty name="height" value="0.35" units="cm"/>
      <inkml:brushProperty name="color" value="#E71224"/>
    </inkml:brush>
  </inkml:definitions>
  <inkml:trace contextRef="#ctx0" brushRef="#br0">0 0 24575</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30T05:21:14.421"/>
    </inkml:context>
    <inkml:brush xml:id="br0">
      <inkml:brushProperty name="width" value="0.35" units="cm"/>
      <inkml:brushProperty name="height" value="0.35" units="cm"/>
      <inkml:brushProperty name="color" value="#E71224"/>
    </inkml:brush>
  </inkml:definitions>
  <inkml:trace contextRef="#ctx0" brushRef="#br0">1 1 24575</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30T05:05:54.186"/>
    </inkml:context>
    <inkml:brush xml:id="br0">
      <inkml:brushProperty name="width" value="0.35" units="cm"/>
      <inkml:brushProperty name="height" value="0.35" units="cm"/>
      <inkml:brushProperty name="color" value="#FFFFFF"/>
    </inkml:brush>
  </inkml:definitions>
  <inkml:trace contextRef="#ctx0" brushRef="#br0">0 1 24575,'0'0'-8191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30T05:05:54.626"/>
    </inkml:context>
    <inkml:brush xml:id="br0">
      <inkml:brushProperty name="width" value="0.35" units="cm"/>
      <inkml:brushProperty name="height" value="0.35" units="cm"/>
      <inkml:brushProperty name="color" value="#FFFFFF"/>
    </inkml:brush>
  </inkml:definitions>
  <inkml:trace contextRef="#ctx0" brushRef="#br0">0 1 24575,'0'0'-8191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30T05:05:57.737"/>
    </inkml:context>
    <inkml:brush xml:id="br0">
      <inkml:brushProperty name="width" value="0.35" units="cm"/>
      <inkml:brushProperty name="height" value="0.35" units="cm"/>
      <inkml:brushProperty name="color" value="#FFFFFF"/>
    </inkml:brush>
  </inkml:definitions>
  <inkml:trace contextRef="#ctx0" brushRef="#br0">214 245 24575,'-1'1'0,"0"-1"0,0 0 0,0 1 0,0-1 0,0 0 0,1 1 0,-1-1 0,0 1 0,0 0 0,0-1 0,0 1 0,1 0 0,-1-1 0,0 1 0,1 0 0,-1 0 0,0 0 0,1-1 0,-1 1 0,1 0 0,-1 0 0,1 0 0,0 0 0,-1 0 0,1 0 0,0 0 0,0 2 0,-6 31 0,6-30 0,-5 153 0,6-156 0,-1 0 0,0-1 0,0 1 0,0 0 0,-1 0 0,1 0 0,0 0 0,0 0 0,0 0 0,-1 0 0,1 0 0,0-1 0,-1 1 0,1 0 0,-1 0 0,1 0 0,-1-1 0,1 1 0,-1 0 0,1-1 0,-1 1 0,0 0 0,1-1 0,-1 1 0,-1 0 0,0-1 0,1 0 0,0 0 0,0 0 0,0 0 0,0 0 0,0 0 0,0-1 0,-1 1 0,1 0 0,0-1 0,0 1 0,0-1 0,0 1 0,0-1 0,0 0 0,0 1 0,-1-2 0,-5-5 0,-1 0 0,1 0 0,-9-12 0,-5-8 0,-30-52 0,44 65 0,0 1 0,1-1 0,0 0 0,2-1 0,-1 0 0,-2-18 0,7 32 0,-1-1 0,1 1 0,0-1 0,0 1 0,0 0 0,0-1 0,0 1 0,0 0 0,0-1 0,0 1 0,0 0 0,1-1 0,-1 1 0,1 0 0,-1-1 0,1 1 0,-1 0 0,1 0 0,0-1 0,-1 1 0,1 0 0,0 0 0,0 0 0,1-1 0,0 1 0,0 0 0,0 1 0,-1-1 0,1 1 0,0-1 0,0 1 0,0-1 0,0 1 0,0 0 0,-1 0 0,1 0 0,0 0 0,0 0 0,0 1 0,2 0 0,10 2 0,-1 2 0,0-1 0,22 13 0,-33-16 0,181 102 0,-175-99 0,-1-1 0,1 1 0,0-1 0,0-1 0,0 1 0,10 0 0,-15-2 0,0-1 0,1 0 0,-1 0 0,0 0 0,0 0 0,0-1 0,0 1 0,0-1 0,0 0 0,0 0 0,0 0 0,0 0 0,-1 0 0,1-1 0,0 1 0,-1-1 0,1 0 0,-1 1 0,5-6 0,-2 2 0,0-1 0,-1 0 0,0 0 0,0 0 0,0-1 0,-1 1 0,0-1 0,0 0 0,2-9 0,1-9 0,3-35 0,5-15 0,-14 74 0,0 0 0,0-1 0,0 1 0,0 0 0,1 0 0,-1 0 0,1 0 0,-1 0 0,1 0 0,-1-1 0,1 1 0,0 0 0,-1 0 0,1 1 0,0-1 0,0 0 0,0 0 0,-1 0 0,1 0 0,0 1 0,0-1 0,0 0 0,0 1 0,1-1 0,-1 1 0,0-1 0,0 1 0,0 0 0,0-1 0,0 1 0,1 0 0,-1 0 0,0 0 0,0 0 0,0 0 0,1 0 0,-1 0 0,0 0 0,0 0 0,0 1 0,0-1 0,1 0 0,-1 1 0,0-1 0,0 1 0,0-1 0,0 1 0,0 0 0,2 1 0,5 4 0,0 0 0,0 1 0,0-1 0,11 15 0,23 33 0,70 115 0,-60-72 0,-33-59 0,29 43 0,34 58 0,-55-90 0,39 54 0,-23-39 0,-110-146 0,-26-58 0,82 119 0,0-1 0,1 0 0,1-1 0,-11-44 0,15 45 0,-15-32 0,-2-13 0,11 24 0,3-1 0,1 0 0,2 0 0,3-1 0,3-60 0,-1 102 0,0 0 0,0 1 0,1-1 0,-1 0 0,1 0 0,0 1 0,0-1 0,0 0 0,0 1 0,0-1 0,1 1 0,-1-1 0,1 1 0,-1 0 0,1 0 0,0 0 0,2-3 0,-2 5 0,-1-1 0,1 0 0,0 0 0,0 0 0,-1 1 0,1-1 0,0 1 0,0 0 0,0-1 0,-1 1 0,1 0 0,0 0 0,0 0 0,0 0 0,0 1 0,0-1 0,-1 0 0,1 1 0,0-1 0,0 1 0,0 0 0,-1-1 0,1 1 0,0 0 0,-1 0 0,1 0 0,1 2 0,11 7 0,0 1 0,-1 0 0,0 2 0,0-1 0,10 15 0,53 78 0,-54-73 0,121 176-1365</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1T03:48:06.572"/>
    </inkml:context>
    <inkml:brush xml:id="br0">
      <inkml:brushProperty name="width" value="0.35" units="cm"/>
      <inkml:brushProperty name="height" value="0.35" units="cm"/>
      <inkml:brushProperty name="color" value="#E71224"/>
    </inkml:brush>
  </inkml:definitions>
  <inkml:trace contextRef="#ctx0" brushRef="#br0">1 0 24575,'0'0'-8191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1T03:49:54.730"/>
    </inkml:context>
    <inkml:brush xml:id="br0">
      <inkml:brushProperty name="width" value="0.35" units="cm"/>
      <inkml:brushProperty name="height" value="0.35" units="cm"/>
      <inkml:brushProperty name="color" value="#E71224"/>
    </inkml:brush>
  </inkml:definitions>
  <inkml:trace contextRef="#ctx0" brushRef="#br0">1 1 24575,'0'0'-8191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30T04:54:05.942"/>
    </inkml:context>
    <inkml:brush xml:id="br0">
      <inkml:brushProperty name="width" value="0.35" units="cm"/>
      <inkml:brushProperty name="height" value="0.35" units="cm"/>
      <inkml:brushProperty name="color" value="#E71224"/>
    </inkml:brush>
  </inkml:definitions>
  <inkml:trace contextRef="#ctx0" brushRef="#br0">1 0 24575,'0'0'-8191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30T05:39:07.824"/>
    </inkml:context>
    <inkml:brush xml:id="br0">
      <inkml:brushProperty name="width" value="0.35" units="cm"/>
      <inkml:brushProperty name="height" value="0.35" units="cm"/>
      <inkml:brushProperty name="color" value="#E71224"/>
    </inkml:brush>
  </inkml:definitions>
  <inkml:trace contextRef="#ctx0" brushRef="#br0">1 0 24575,'0'0'-8191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33BFC45-7A41-4CF1-AD82-A5C8AE9F62B1}" type="datetimeFigureOut">
              <a:rPr lang="en-US" smtClean="0"/>
              <a:t>10/20/2023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FC824EA-CE5E-4255-94C9-51007C19C7A2}" type="slidenum">
              <a:rPr lang="en-US" smtClean="0"/>
              <a:t>‹#›</a:t>
            </a:fld>
            <a:endParaRPr lang="en-US"/>
          </a:p>
        </p:txBody>
      </p:sp>
    </p:spTree>
    <p:extLst>
      <p:ext uri="{BB962C8B-B14F-4D97-AF65-F5344CB8AC3E}">
        <p14:creationId xmlns:p14="http://schemas.microsoft.com/office/powerpoint/2010/main" val="15655784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am going to present project-2 which is building a mortgage model</a:t>
            </a:r>
          </a:p>
        </p:txBody>
      </p:sp>
      <p:sp>
        <p:nvSpPr>
          <p:cNvPr id="4" name="Slide Number Placeholder 3"/>
          <p:cNvSpPr>
            <a:spLocks noGrp="1"/>
          </p:cNvSpPr>
          <p:nvPr>
            <p:ph type="sldNum" sz="quarter" idx="5"/>
          </p:nvPr>
        </p:nvSpPr>
        <p:spPr/>
        <p:txBody>
          <a:bodyPr/>
          <a:lstStyle/>
          <a:p>
            <a:fld id="{3FC824EA-CE5E-4255-94C9-51007C19C7A2}" type="slidenum">
              <a:rPr lang="en-US" smtClean="0"/>
              <a:t>1</a:t>
            </a:fld>
            <a:endParaRPr lang="en-US"/>
          </a:p>
        </p:txBody>
      </p:sp>
    </p:spTree>
    <p:extLst>
      <p:ext uri="{BB962C8B-B14F-4D97-AF65-F5344CB8AC3E}">
        <p14:creationId xmlns:p14="http://schemas.microsoft.com/office/powerpoint/2010/main" val="21069012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the important features looks different here? </a:t>
            </a:r>
            <a:r>
              <a:rPr lang="en-US" dirty="0" err="1"/>
              <a:t>Log_reg</a:t>
            </a:r>
            <a:r>
              <a:rPr lang="en-US" dirty="0"/>
              <a:t> is a linear model it assumes there is linear relationship between features and target </a:t>
            </a:r>
            <a:r>
              <a:rPr lang="en-US" dirty="0" err="1"/>
              <a:t>variables.xgboost</a:t>
            </a:r>
            <a:r>
              <a:rPr lang="en-US" dirty="0"/>
              <a:t> is a more complex model that can capture nonlinear relationship.it consider interaction between </a:t>
            </a:r>
            <a:r>
              <a:rPr lang="en-US" dirty="0" err="1"/>
              <a:t>feature.thats</a:t>
            </a:r>
            <a:r>
              <a:rPr lang="en-US" dirty="0"/>
              <a:t> why they assign different importance to columns</a:t>
            </a:r>
          </a:p>
          <a:p>
            <a:r>
              <a:rPr lang="en-US" dirty="0"/>
              <a:t>Debt to income</a:t>
            </a:r>
          </a:p>
          <a:p>
            <a:endParaRPr lang="en-US" dirty="0"/>
          </a:p>
        </p:txBody>
      </p:sp>
      <p:sp>
        <p:nvSpPr>
          <p:cNvPr id="4" name="Slide Number Placeholder 3"/>
          <p:cNvSpPr>
            <a:spLocks noGrp="1"/>
          </p:cNvSpPr>
          <p:nvPr>
            <p:ph type="sldNum" sz="quarter" idx="5"/>
          </p:nvPr>
        </p:nvSpPr>
        <p:spPr/>
        <p:txBody>
          <a:bodyPr/>
          <a:lstStyle/>
          <a:p>
            <a:fld id="{3FC824EA-CE5E-4255-94C9-51007C19C7A2}" type="slidenum">
              <a:rPr lang="en-US" smtClean="0"/>
              <a:t>13</a:t>
            </a:fld>
            <a:endParaRPr lang="en-US"/>
          </a:p>
        </p:txBody>
      </p:sp>
    </p:spTree>
    <p:extLst>
      <p:ext uri="{BB962C8B-B14F-4D97-AF65-F5344CB8AC3E}">
        <p14:creationId xmlns:p14="http://schemas.microsoft.com/office/powerpoint/2010/main" val="9112947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True </a:t>
            </a:r>
            <a:r>
              <a:rPr lang="en-US" dirty="0" err="1"/>
              <a:t>Negatif</a:t>
            </a:r>
            <a:r>
              <a:rPr lang="en-US" dirty="0"/>
              <a:t> is 82%, </a:t>
            </a:r>
          </a:p>
          <a:p>
            <a:r>
              <a:rPr lang="en-US" dirty="0"/>
              <a:t>False positive 31%, </a:t>
            </a:r>
          </a:p>
          <a:p>
            <a:r>
              <a:rPr lang="en-US" dirty="0"/>
              <a:t>False negative =18%,</a:t>
            </a:r>
          </a:p>
          <a:p>
            <a:r>
              <a:rPr lang="en-US" dirty="0"/>
              <a:t>True positive= 69%</a:t>
            </a:r>
          </a:p>
        </p:txBody>
      </p:sp>
      <p:sp>
        <p:nvSpPr>
          <p:cNvPr id="4" name="Slide Number Placeholder 3"/>
          <p:cNvSpPr>
            <a:spLocks noGrp="1"/>
          </p:cNvSpPr>
          <p:nvPr>
            <p:ph type="sldNum" sz="quarter" idx="5"/>
          </p:nvPr>
        </p:nvSpPr>
        <p:spPr/>
        <p:txBody>
          <a:bodyPr/>
          <a:lstStyle/>
          <a:p>
            <a:fld id="{3FC824EA-CE5E-4255-94C9-51007C19C7A2}" type="slidenum">
              <a:rPr lang="en-US" smtClean="0"/>
              <a:t>14</a:t>
            </a:fld>
            <a:endParaRPr lang="en-US"/>
          </a:p>
        </p:txBody>
      </p:sp>
    </p:spTree>
    <p:extLst>
      <p:ext uri="{BB962C8B-B14F-4D97-AF65-F5344CB8AC3E}">
        <p14:creationId xmlns:p14="http://schemas.microsoft.com/office/powerpoint/2010/main" val="3149923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Recivier</a:t>
            </a:r>
            <a:r>
              <a:rPr lang="en-US" dirty="0"/>
              <a:t> operating </a:t>
            </a:r>
            <a:r>
              <a:rPr lang="en-US" dirty="0" err="1"/>
              <a:t>charecteristic</a:t>
            </a:r>
            <a:r>
              <a:rPr lang="en-US" dirty="0"/>
              <a:t>  and its </a:t>
            </a:r>
            <a:r>
              <a:rPr lang="en-US" dirty="0" err="1"/>
              <a:t>assosieytid</a:t>
            </a:r>
            <a:r>
              <a:rPr lang="en-US" dirty="0"/>
              <a:t> Area Under the curve are tools for assessing and comparing the performance of binary classification models. They help us understand how well our model is distinguishing between positive and negative cases across different classification thresholds, and they are particularly useful when you want to balance the trade-off between true positives and false positives in our model's predictions. </a:t>
            </a:r>
            <a:r>
              <a:rPr lang="en-US" b="0" i="0" dirty="0">
                <a:solidFill>
                  <a:srgbClr val="D1D5DB"/>
                </a:solidFill>
                <a:effectLst/>
                <a:latin typeface="Söhne"/>
              </a:rPr>
              <a:t>A higher ROC AUC indicates better discrimination power.</a:t>
            </a:r>
            <a:endParaRPr lang="en-US" dirty="0"/>
          </a:p>
        </p:txBody>
      </p:sp>
      <p:sp>
        <p:nvSpPr>
          <p:cNvPr id="4" name="Slide Number Placeholder 3"/>
          <p:cNvSpPr>
            <a:spLocks noGrp="1"/>
          </p:cNvSpPr>
          <p:nvPr>
            <p:ph type="sldNum" sz="quarter" idx="5"/>
          </p:nvPr>
        </p:nvSpPr>
        <p:spPr/>
        <p:txBody>
          <a:bodyPr/>
          <a:lstStyle/>
          <a:p>
            <a:fld id="{3FC824EA-CE5E-4255-94C9-51007C19C7A2}" type="slidenum">
              <a:rPr lang="en-US" smtClean="0"/>
              <a:t>15</a:t>
            </a:fld>
            <a:endParaRPr lang="en-US"/>
          </a:p>
        </p:txBody>
      </p:sp>
    </p:spTree>
    <p:extLst>
      <p:ext uri="{BB962C8B-B14F-4D97-AF65-F5344CB8AC3E}">
        <p14:creationId xmlns:p14="http://schemas.microsoft.com/office/powerpoint/2010/main" val="39282781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Based on our understanding of all evaluation </a:t>
            </a:r>
            <a:r>
              <a:rPr lang="en-US" dirty="0" err="1"/>
              <a:t>teqhniques</a:t>
            </a:r>
            <a:r>
              <a:rPr lang="en-US" dirty="0"/>
              <a:t>  it appears that our model is not bad but also not </a:t>
            </a:r>
            <a:r>
              <a:rPr lang="en-US" dirty="0" err="1"/>
              <a:t>excellent.Still</a:t>
            </a:r>
            <a:r>
              <a:rPr lang="en-US" dirty="0"/>
              <a:t>  There is room for improvement.</a:t>
            </a:r>
          </a:p>
          <a:p>
            <a:r>
              <a:rPr lang="en-US" dirty="0"/>
              <a:t>To improve our model more; We can some changes at EDA part but we already tried all kind transformation scaling encoding and we picked best ones.</a:t>
            </a:r>
          </a:p>
          <a:p>
            <a:r>
              <a:rPr lang="en-US" dirty="0"/>
              <a:t>We can change models but we already tried other models too and on </a:t>
            </a:r>
            <a:r>
              <a:rPr lang="en-US" dirty="0" err="1"/>
              <a:t>avarege</a:t>
            </a:r>
            <a:r>
              <a:rPr lang="en-US" dirty="0"/>
              <a:t> we obtained the same result.</a:t>
            </a:r>
          </a:p>
          <a:p>
            <a:r>
              <a:rPr lang="en-US" dirty="0"/>
              <a:t>Or maybe we can add some extra information to our dataset. Lastly we consider enhancing our dataset by adding extra information. We focused on this and decided to add House price and unemployment dataset to our loan dataset. Project-2 presentation is done.  Now Seyda is going to make a  presentation about project -3 which has extra new datasets. I hope you enjoyed, Thank you for listening. </a:t>
            </a:r>
          </a:p>
        </p:txBody>
      </p:sp>
      <p:sp>
        <p:nvSpPr>
          <p:cNvPr id="4" name="Slide Number Placeholder 3"/>
          <p:cNvSpPr>
            <a:spLocks noGrp="1"/>
          </p:cNvSpPr>
          <p:nvPr>
            <p:ph type="sldNum" sz="quarter" idx="5"/>
          </p:nvPr>
        </p:nvSpPr>
        <p:spPr/>
        <p:txBody>
          <a:bodyPr/>
          <a:lstStyle/>
          <a:p>
            <a:fld id="{3FC824EA-CE5E-4255-94C9-51007C19C7A2}" type="slidenum">
              <a:rPr lang="en-US" smtClean="0"/>
              <a:t>17</a:t>
            </a:fld>
            <a:endParaRPr lang="en-US"/>
          </a:p>
        </p:txBody>
      </p:sp>
    </p:spTree>
    <p:extLst>
      <p:ext uri="{BB962C8B-B14F-4D97-AF65-F5344CB8AC3E}">
        <p14:creationId xmlns:p14="http://schemas.microsoft.com/office/powerpoint/2010/main" val="9285627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our model, we encounter two undesirable scenarios. First, there's the situation where it predicts a loan as non-default when it actual defaults (false negative), and secondly, when it predicts a loan as default when it isn't (false positive). The second case is particularly costly for the lending institution, so we need to focus on evaluating our metrics with an emphasis on this scenario.</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When we analyze the metrics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t>
            </a:r>
            <a:r>
              <a:rPr lang="en-US" b="1" dirty="0">
                <a:solidFill>
                  <a:schemeClr val="tx1"/>
                </a:solidFill>
              </a:rPr>
              <a:t>Accuracy score </a:t>
            </a:r>
            <a:r>
              <a:rPr lang="en-US" dirty="0"/>
              <a:t>is typically useful when dealing with equally distributed classes. However, our class distribution is not balanced, and more importantly, false negatives (predicting non-default when it's actual default) are too expensive for us to ignore.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chemeClr val="tx1"/>
                </a:solidFill>
              </a:rPr>
              <a:t>F1 Score</a:t>
            </a:r>
            <a:r>
              <a:rPr lang="en-US" dirty="0"/>
              <a:t>, on the other hand, is a valuable metric, especially for imbalanced datasets, as it calculates scores based on a specific threshold. This makes it suitable for our scenario</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t>
            </a:r>
            <a:r>
              <a:rPr lang="en-US" b="1" dirty="0">
                <a:solidFill>
                  <a:schemeClr val="tx1"/>
                </a:solidFill>
              </a:rPr>
              <a:t>ROC (Receiver Operating Characteristic) </a:t>
            </a:r>
            <a:r>
              <a:rPr lang="en-US" dirty="0"/>
              <a:t>is also a relevant metric, and it's applicable to both balanced and imbalanced datasets. In our case, it's crucial to note that ROC analysis is threshold-independent, which adds to its utility.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choice between ROC and F1 Score depends on our specific objectives: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If we have a particular operating point in mind and want to evaluate the model's performance at that specific threshold, F1 Score is a good choice.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On the other hand, if we need to assess the model's performance across various thresholds and rank the predictions accordingly, ROC is more suitable.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summary, if we obtain a high F1 score, it indicates that our model is reliable for making predictions. If the ROC curve shows good performance, the model is effective for discrimination tasks. Additionally, we can complement our assessment by considering the borrowers FICO score to determine their eligibility within our financial model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3FC824EA-CE5E-4255-94C9-51007C19C7A2}" type="slidenum">
              <a:rPr lang="en-US" smtClean="0"/>
              <a:t>3</a:t>
            </a:fld>
            <a:endParaRPr lang="en-US"/>
          </a:p>
        </p:txBody>
      </p:sp>
    </p:spTree>
    <p:extLst>
      <p:ext uri="{BB962C8B-B14F-4D97-AF65-F5344CB8AC3E}">
        <p14:creationId xmlns:p14="http://schemas.microsoft.com/office/powerpoint/2010/main" val="37029720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Active period column</a:t>
            </a:r>
          </a:p>
          <a:p>
            <a:r>
              <a:rPr lang="en-US" dirty="0"/>
              <a:t>Delinquency status column</a:t>
            </a:r>
          </a:p>
          <a:p>
            <a:r>
              <a:rPr lang="en-US" dirty="0"/>
              <a:t>Zero balance column</a:t>
            </a:r>
          </a:p>
          <a:p>
            <a:r>
              <a:rPr lang="en-US" dirty="0"/>
              <a:t>Zero balance effective date column</a:t>
            </a:r>
          </a:p>
          <a:p>
            <a:endParaRPr lang="en-US" dirty="0"/>
          </a:p>
          <a:p>
            <a:r>
              <a:rPr lang="en-US" dirty="0"/>
              <a:t>2)Origination date</a:t>
            </a:r>
          </a:p>
          <a:p>
            <a:r>
              <a:rPr lang="en-US" dirty="0" err="1"/>
              <a:t>Maturidy</a:t>
            </a:r>
            <a:r>
              <a:rPr lang="en-US" dirty="0"/>
              <a:t> date</a:t>
            </a:r>
          </a:p>
          <a:p>
            <a:r>
              <a:rPr lang="en-US" dirty="0"/>
              <a:t>Last period</a:t>
            </a:r>
          </a:p>
          <a:p>
            <a:r>
              <a:rPr lang="en-US" dirty="0"/>
              <a:t>First pay</a:t>
            </a:r>
          </a:p>
          <a:p>
            <a:endParaRPr lang="en-US" dirty="0"/>
          </a:p>
          <a:p>
            <a:r>
              <a:rPr lang="en-US" dirty="0"/>
              <a:t>3) </a:t>
            </a:r>
            <a:r>
              <a:rPr lang="en-US" b="0" i="0" dirty="0">
                <a:solidFill>
                  <a:srgbClr val="D1D5DB"/>
                </a:solidFill>
                <a:effectLst/>
                <a:latin typeface="Söhne"/>
              </a:rPr>
              <a:t>it means that there is a wide variety of unique values in that particular </a:t>
            </a:r>
            <a:r>
              <a:rPr lang="en-US" b="0" i="0" dirty="0" err="1">
                <a:solidFill>
                  <a:srgbClr val="D1D5DB"/>
                </a:solidFill>
                <a:effectLst/>
                <a:latin typeface="Söhne"/>
              </a:rPr>
              <a:t>column.</a:t>
            </a:r>
            <a:r>
              <a:rPr lang="en-US" dirty="0" err="1"/>
              <a:t>Metropolitan</a:t>
            </a:r>
            <a:r>
              <a:rPr lang="en-US" dirty="0"/>
              <a:t> statistical area code and</a:t>
            </a:r>
          </a:p>
          <a:p>
            <a:r>
              <a:rPr lang="en-US" dirty="0"/>
              <a:t>Zip. We need to drop all these columns </a:t>
            </a:r>
          </a:p>
        </p:txBody>
      </p:sp>
      <p:sp>
        <p:nvSpPr>
          <p:cNvPr id="4" name="Slide Number Placeholder 3"/>
          <p:cNvSpPr>
            <a:spLocks noGrp="1"/>
          </p:cNvSpPr>
          <p:nvPr>
            <p:ph type="sldNum" sz="quarter" idx="5"/>
          </p:nvPr>
        </p:nvSpPr>
        <p:spPr/>
        <p:txBody>
          <a:bodyPr/>
          <a:lstStyle/>
          <a:p>
            <a:fld id="{3FC824EA-CE5E-4255-94C9-51007C19C7A2}" type="slidenum">
              <a:rPr lang="en-US" smtClean="0"/>
              <a:t>4</a:t>
            </a:fld>
            <a:endParaRPr lang="en-US"/>
          </a:p>
        </p:txBody>
      </p:sp>
    </p:spTree>
    <p:extLst>
      <p:ext uri="{BB962C8B-B14F-4D97-AF65-F5344CB8AC3E}">
        <p14:creationId xmlns:p14="http://schemas.microsoft.com/office/powerpoint/2010/main" val="8142315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Arial Narrow" panose="020B0606020202030204" pitchFamily="34" charset="0"/>
              </a:rPr>
              <a:t>We can drop </a:t>
            </a:r>
            <a:r>
              <a:rPr lang="en-US" dirty="0" err="1">
                <a:latin typeface="Arial Narrow" panose="020B0606020202030204" pitchFamily="34" charset="0"/>
              </a:rPr>
              <a:t>cscore_min</a:t>
            </a:r>
            <a:r>
              <a:rPr lang="en-US" dirty="0">
                <a:latin typeface="Arial Narrow" panose="020B0606020202030204" pitchFamily="34" charset="0"/>
              </a:rPr>
              <a:t>. It is already derived from </a:t>
            </a:r>
            <a:r>
              <a:rPr lang="en-US" dirty="0" err="1">
                <a:latin typeface="Arial Narrow" panose="020B0606020202030204" pitchFamily="34" charset="0"/>
              </a:rPr>
              <a:t>cscore_c</a:t>
            </a:r>
            <a:r>
              <a:rPr lang="en-US" dirty="0">
                <a:latin typeface="Arial Narrow" panose="020B0606020202030204" pitchFamily="34" charset="0"/>
              </a:rPr>
              <a:t> and </a:t>
            </a:r>
            <a:r>
              <a:rPr lang="en-US" dirty="0" err="1">
                <a:latin typeface="Arial Narrow" panose="020B0606020202030204" pitchFamily="34" charset="0"/>
              </a:rPr>
              <a:t>cscore_b</a:t>
            </a:r>
            <a:r>
              <a:rPr lang="en-US" dirty="0">
                <a:latin typeface="Arial Narrow" panose="020B0606020202030204" pitchFamily="34" charset="0"/>
              </a:rPr>
              <a:t>.</a:t>
            </a:r>
          </a:p>
          <a:p>
            <a:endParaRPr lang="en-US" dirty="0">
              <a:latin typeface="Arial Narrow" panose="020B0606020202030204" pitchFamily="34" charset="0"/>
            </a:endParaRPr>
          </a:p>
          <a:p>
            <a:r>
              <a:rPr lang="en-US" dirty="0">
                <a:latin typeface="Arial Narrow" panose="020B0606020202030204" pitchFamily="34" charset="0"/>
              </a:rPr>
              <a:t>For to get rid of unnecessary time and space wastage.</a:t>
            </a:r>
          </a:p>
          <a:p>
            <a:endParaRPr lang="en-US" dirty="0">
              <a:latin typeface="Arial Narrow" panose="020B0606020202030204" pitchFamily="34" charset="0"/>
            </a:endParaRPr>
          </a:p>
          <a:p>
            <a:r>
              <a:rPr lang="en-US" dirty="0" err="1">
                <a:latin typeface="Arial Narrow" panose="020B0606020202030204" pitchFamily="34" charset="0"/>
              </a:rPr>
              <a:t>oltv</a:t>
            </a:r>
            <a:r>
              <a:rPr lang="en-US" dirty="0">
                <a:latin typeface="Arial Narrow" panose="020B0606020202030204" pitchFamily="34" charset="0"/>
              </a:rPr>
              <a:t> and </a:t>
            </a:r>
            <a:r>
              <a:rPr lang="en-US" dirty="0" err="1">
                <a:latin typeface="Arial Narrow" panose="020B0606020202030204" pitchFamily="34" charset="0"/>
              </a:rPr>
              <a:t>ocltv</a:t>
            </a:r>
            <a:r>
              <a:rPr lang="en-US" dirty="0">
                <a:latin typeface="Arial Narrow" panose="020B0606020202030204" pitchFamily="34" charset="0"/>
              </a:rPr>
              <a:t> are related in their definition and two of the most important attributes</a:t>
            </a:r>
          </a:p>
          <a:p>
            <a:endParaRPr lang="en-US" dirty="0"/>
          </a:p>
        </p:txBody>
      </p:sp>
      <p:sp>
        <p:nvSpPr>
          <p:cNvPr id="4" name="Slide Number Placeholder 3"/>
          <p:cNvSpPr>
            <a:spLocks noGrp="1"/>
          </p:cNvSpPr>
          <p:nvPr>
            <p:ph type="sldNum" sz="quarter" idx="5"/>
          </p:nvPr>
        </p:nvSpPr>
        <p:spPr/>
        <p:txBody>
          <a:bodyPr/>
          <a:lstStyle/>
          <a:p>
            <a:fld id="{3FC824EA-CE5E-4255-94C9-51007C19C7A2}" type="slidenum">
              <a:rPr lang="en-US" smtClean="0"/>
              <a:t>5</a:t>
            </a:fld>
            <a:endParaRPr lang="en-US"/>
          </a:p>
        </p:txBody>
      </p:sp>
    </p:spTree>
    <p:extLst>
      <p:ext uri="{BB962C8B-B14F-4D97-AF65-F5344CB8AC3E}">
        <p14:creationId xmlns:p14="http://schemas.microsoft.com/office/powerpoint/2010/main" val="38961081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Some Machine Learning models, like Linear and Logistic regression, assume that the variables follow a normal distribution.</a:t>
            </a:r>
          </a:p>
          <a:p>
            <a:endParaRPr lang="en-US" dirty="0"/>
          </a:p>
          <a:p>
            <a:r>
              <a:rPr lang="en-US" dirty="0"/>
              <a:t>    By applying some transformations to these skewed variables, we can map this skewed distribution to a normal distribution so, this can increase the performance of our models.</a:t>
            </a:r>
          </a:p>
          <a:p>
            <a:endParaRPr lang="en-US" dirty="0"/>
          </a:p>
          <a:p>
            <a:r>
              <a:rPr lang="en-US" dirty="0"/>
              <a:t>    We can see the distribution only in numerical data</a:t>
            </a:r>
          </a:p>
        </p:txBody>
      </p:sp>
      <p:sp>
        <p:nvSpPr>
          <p:cNvPr id="4" name="Slide Number Placeholder 3"/>
          <p:cNvSpPr>
            <a:spLocks noGrp="1"/>
          </p:cNvSpPr>
          <p:nvPr>
            <p:ph type="sldNum" sz="quarter" idx="5"/>
          </p:nvPr>
        </p:nvSpPr>
        <p:spPr/>
        <p:txBody>
          <a:bodyPr/>
          <a:lstStyle/>
          <a:p>
            <a:fld id="{3FC824EA-CE5E-4255-94C9-51007C19C7A2}" type="slidenum">
              <a:rPr lang="en-US" smtClean="0"/>
              <a:t>6</a:t>
            </a:fld>
            <a:endParaRPr lang="en-US"/>
          </a:p>
        </p:txBody>
      </p:sp>
    </p:spTree>
    <p:extLst>
      <p:ext uri="{BB962C8B-B14F-4D97-AF65-F5344CB8AC3E}">
        <p14:creationId xmlns:p14="http://schemas.microsoft.com/office/powerpoint/2010/main" val="31023560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Steybilayz</a:t>
            </a:r>
            <a:r>
              <a:rPr lang="en-US" dirty="0"/>
              <a:t>. </a:t>
            </a:r>
            <a:r>
              <a:rPr lang="en-US" sz="1200" b="0" i="0" dirty="0">
                <a:solidFill>
                  <a:srgbClr val="000000"/>
                </a:solidFill>
                <a:effectLst/>
                <a:latin typeface="Helvetica Neue"/>
              </a:rPr>
              <a:t>From our EDA the default rate stabilizes after 3-4 years. So, the vintages chosen should not be later than 2016. From 2009 to 2012 the mortgage market was right after recession, and it was overly conservative so we would like to include those vintages in our model estimation.</a:t>
            </a:r>
          </a:p>
          <a:p>
            <a:endParaRPr lang="en-US" dirty="0"/>
          </a:p>
        </p:txBody>
      </p:sp>
      <p:sp>
        <p:nvSpPr>
          <p:cNvPr id="4" name="Slide Number Placeholder 3"/>
          <p:cNvSpPr>
            <a:spLocks noGrp="1"/>
          </p:cNvSpPr>
          <p:nvPr>
            <p:ph type="sldNum" sz="quarter" idx="5"/>
          </p:nvPr>
        </p:nvSpPr>
        <p:spPr/>
        <p:txBody>
          <a:bodyPr/>
          <a:lstStyle/>
          <a:p>
            <a:fld id="{3FC824EA-CE5E-4255-94C9-51007C19C7A2}" type="slidenum">
              <a:rPr lang="en-US" smtClean="0"/>
              <a:t>8</a:t>
            </a:fld>
            <a:endParaRPr lang="en-US"/>
          </a:p>
        </p:txBody>
      </p:sp>
    </p:spTree>
    <p:extLst>
      <p:ext uri="{BB962C8B-B14F-4D97-AF65-F5344CB8AC3E}">
        <p14:creationId xmlns:p14="http://schemas.microsoft.com/office/powerpoint/2010/main" val="9175973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Categorical data in its raw form, such as labels or text, cannot be directly used with these algorithms. OHE converts categorical data into a numerical format that can be easily processed by such algorithm</a:t>
            </a:r>
          </a:p>
        </p:txBody>
      </p:sp>
      <p:sp>
        <p:nvSpPr>
          <p:cNvPr id="4" name="Slide Number Placeholder 3"/>
          <p:cNvSpPr>
            <a:spLocks noGrp="1"/>
          </p:cNvSpPr>
          <p:nvPr>
            <p:ph type="sldNum" sz="quarter" idx="5"/>
          </p:nvPr>
        </p:nvSpPr>
        <p:spPr/>
        <p:txBody>
          <a:bodyPr/>
          <a:lstStyle/>
          <a:p>
            <a:fld id="{3FC824EA-CE5E-4255-94C9-51007C19C7A2}" type="slidenum">
              <a:rPr lang="en-US" smtClean="0"/>
              <a:t>9</a:t>
            </a:fld>
            <a:endParaRPr lang="en-US"/>
          </a:p>
        </p:txBody>
      </p:sp>
    </p:spTree>
    <p:extLst>
      <p:ext uri="{BB962C8B-B14F-4D97-AF65-F5344CB8AC3E}">
        <p14:creationId xmlns:p14="http://schemas.microsoft.com/office/powerpoint/2010/main" val="8056577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it is time to choose model..</a:t>
            </a:r>
          </a:p>
          <a:p>
            <a:r>
              <a:rPr lang="en-US" dirty="0"/>
              <a:t>I'd like to talk about box models before mentioning which model we chose</a:t>
            </a:r>
          </a:p>
          <a:p>
            <a:br>
              <a:rPr lang="en-US" dirty="0"/>
            </a:br>
            <a:r>
              <a:rPr lang="en-US" dirty="0"/>
              <a:t>We can choose logistic regression because interpretation is fairly easy, highly transparent and it has less training -test cost </a:t>
            </a:r>
          </a:p>
          <a:p>
            <a:r>
              <a:rPr lang="en-US" dirty="0"/>
              <a:t>For comparison We will another model use XGBoost which is more complex model with similar performance</a:t>
            </a:r>
          </a:p>
          <a:p>
            <a:r>
              <a:rPr lang="en-US" dirty="0"/>
              <a:t>XGBoost has performed better in many finance applications that is why we will use these are together</a:t>
            </a:r>
          </a:p>
          <a:p>
            <a:endParaRPr lang="en-US" u="sng" dirty="0"/>
          </a:p>
        </p:txBody>
      </p:sp>
      <p:sp>
        <p:nvSpPr>
          <p:cNvPr id="4" name="Slide Number Placeholder 3"/>
          <p:cNvSpPr>
            <a:spLocks noGrp="1"/>
          </p:cNvSpPr>
          <p:nvPr>
            <p:ph type="sldNum" sz="quarter" idx="5"/>
          </p:nvPr>
        </p:nvSpPr>
        <p:spPr/>
        <p:txBody>
          <a:bodyPr/>
          <a:lstStyle/>
          <a:p>
            <a:fld id="{3FC824EA-CE5E-4255-94C9-51007C19C7A2}" type="slidenum">
              <a:rPr lang="en-US" smtClean="0"/>
              <a:t>10</a:t>
            </a:fld>
            <a:endParaRPr lang="en-US"/>
          </a:p>
        </p:txBody>
      </p:sp>
    </p:spTree>
    <p:extLst>
      <p:ext uri="{BB962C8B-B14F-4D97-AF65-F5344CB8AC3E}">
        <p14:creationId xmlns:p14="http://schemas.microsoft.com/office/powerpoint/2010/main" val="5936407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D1D5DB"/>
                </a:solidFill>
                <a:effectLst/>
                <a:latin typeface="Söhne"/>
              </a:rPr>
              <a:t>in the class distributions if one class significantly outnumbering the other, accuracy can be misleading. A model that predicts the majority class for all instances can achieve a high accuracy </a:t>
            </a:r>
            <a:r>
              <a:rPr lang="en-US" b="0" i="0" dirty="0" err="1">
                <a:solidFill>
                  <a:srgbClr val="D1D5DB"/>
                </a:solidFill>
                <a:effectLst/>
                <a:latin typeface="Söhne"/>
              </a:rPr>
              <a:t>score.that</a:t>
            </a:r>
            <a:r>
              <a:rPr lang="en-US" b="0" i="0" dirty="0">
                <a:solidFill>
                  <a:srgbClr val="D1D5DB"/>
                </a:solidFill>
                <a:effectLst/>
                <a:latin typeface="Söhne"/>
              </a:rPr>
              <a:t> is why it is better to check ROC score. A high ROC AUC indicates that the model is good at distinguishing between the two classes, which is a valuable trait.</a:t>
            </a:r>
            <a:endParaRPr lang="en-US" dirty="0"/>
          </a:p>
        </p:txBody>
      </p:sp>
      <p:sp>
        <p:nvSpPr>
          <p:cNvPr id="4" name="Slide Number Placeholder 3"/>
          <p:cNvSpPr>
            <a:spLocks noGrp="1"/>
          </p:cNvSpPr>
          <p:nvPr>
            <p:ph type="sldNum" sz="quarter" idx="5"/>
          </p:nvPr>
        </p:nvSpPr>
        <p:spPr/>
        <p:txBody>
          <a:bodyPr/>
          <a:lstStyle/>
          <a:p>
            <a:fld id="{3FC824EA-CE5E-4255-94C9-51007C19C7A2}" type="slidenum">
              <a:rPr lang="en-US" smtClean="0"/>
              <a:t>11</a:t>
            </a:fld>
            <a:endParaRPr lang="en-US"/>
          </a:p>
        </p:txBody>
      </p:sp>
    </p:spTree>
    <p:extLst>
      <p:ext uri="{BB962C8B-B14F-4D97-AF65-F5344CB8AC3E}">
        <p14:creationId xmlns:p14="http://schemas.microsoft.com/office/powerpoint/2010/main" val="382115566"/>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en-US"/>
              <a:t>Click to edit Master title style</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pPr algn="r"/>
            <a:fld id="{A37D6D71-8B28-4ED6-B932-04B197003D23}" type="datetimeFigureOut">
              <a:rPr lang="en-US" smtClean="0"/>
              <a:pPr algn="r"/>
              <a:t>10/20/2023</a:t>
            </a:fld>
            <a:endParaRPr lang="en-US" dirty="0"/>
          </a:p>
        </p:txBody>
      </p:sp>
      <p:sp>
        <p:nvSpPr>
          <p:cNvPr id="5" name="Footer Placeholder 4"/>
          <p:cNvSpPr>
            <a:spLocks noGrp="1"/>
          </p:cNvSpPr>
          <p:nvPr>
            <p:ph type="ftr" sz="quarter" idx="11"/>
          </p:nvPr>
        </p:nvSpPr>
        <p:spPr/>
        <p:txBody>
          <a:bodyPr/>
          <a:lstStyle/>
          <a:p>
            <a:endParaRPr lang="en-US" dirty="0">
              <a:solidFill>
                <a:schemeClr val="bg1"/>
              </a:solidFill>
            </a:endParaRPr>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40324596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algn="r"/>
            <a:fld id="{A37D6D71-8B28-4ED6-B932-04B197003D23}" type="datetimeFigureOut">
              <a:rPr lang="en-US" smtClean="0"/>
              <a:pPr algn="r"/>
              <a:t>10/20/2023</a:t>
            </a:fld>
            <a:endParaRPr lang="en-US" dirty="0"/>
          </a:p>
        </p:txBody>
      </p:sp>
      <p:sp>
        <p:nvSpPr>
          <p:cNvPr id="5" name="Footer Placeholder 4"/>
          <p:cNvSpPr>
            <a:spLocks noGrp="1"/>
          </p:cNvSpPr>
          <p:nvPr>
            <p:ph type="ftr" sz="quarter" idx="11"/>
          </p:nvPr>
        </p:nvSpPr>
        <p:spPr/>
        <p:txBody>
          <a:bodyPr/>
          <a:lstStyle/>
          <a:p>
            <a:endParaRPr lang="en-US" dirty="0">
              <a:solidFill>
                <a:schemeClr val="tx1"/>
              </a:solidFill>
            </a:endParaRPr>
          </a:p>
        </p:txBody>
      </p:sp>
      <p:sp>
        <p:nvSpPr>
          <p:cNvPr id="6" name="Slide Number Placeholder 5"/>
          <p:cNvSpPr>
            <a:spLocks noGrp="1"/>
          </p:cNvSpPr>
          <p:nvPr>
            <p:ph type="sldNum" sz="quarter" idx="12"/>
          </p:nvPr>
        </p:nvSpPr>
        <p:spPr/>
        <p:txBody>
          <a:body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9507203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algn="r"/>
            <a:fld id="{A37D6D71-8B28-4ED6-B932-04B197003D23}" type="datetimeFigureOut">
              <a:rPr lang="en-US" smtClean="0"/>
              <a:pPr algn="r"/>
              <a:t>10/20/2023</a:t>
            </a:fld>
            <a:endParaRPr lang="en-US" dirty="0"/>
          </a:p>
        </p:txBody>
      </p:sp>
      <p:sp>
        <p:nvSpPr>
          <p:cNvPr id="5" name="Footer Placeholder 4"/>
          <p:cNvSpPr>
            <a:spLocks noGrp="1"/>
          </p:cNvSpPr>
          <p:nvPr>
            <p:ph type="ftr" sz="quarter" idx="11"/>
          </p:nvPr>
        </p:nvSpPr>
        <p:spPr/>
        <p:txBody>
          <a:bodyPr/>
          <a:lstStyle/>
          <a:p>
            <a:endParaRPr lang="en-US" dirty="0">
              <a:solidFill>
                <a:schemeClr val="tx1"/>
              </a:solidFill>
            </a:endParaRPr>
          </a:p>
        </p:txBody>
      </p:sp>
      <p:sp>
        <p:nvSpPr>
          <p:cNvPr id="6" name="Slide Number Placeholder 5"/>
          <p:cNvSpPr>
            <a:spLocks noGrp="1"/>
          </p:cNvSpPr>
          <p:nvPr>
            <p:ph type="sldNum" sz="quarter" idx="12"/>
          </p:nvPr>
        </p:nvSpPr>
        <p:spPr/>
        <p:txBody>
          <a:body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31085762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algn="r"/>
            <a:fld id="{A37D6D71-8B28-4ED6-B932-04B197003D23}" type="datetimeFigureOut">
              <a:rPr lang="en-US" smtClean="0"/>
              <a:pPr algn="r"/>
              <a:t>10/20/2023</a:t>
            </a:fld>
            <a:endParaRPr lang="en-US" dirty="0"/>
          </a:p>
        </p:txBody>
      </p:sp>
      <p:sp>
        <p:nvSpPr>
          <p:cNvPr id="5" name="Footer Placeholder 4"/>
          <p:cNvSpPr>
            <a:spLocks noGrp="1"/>
          </p:cNvSpPr>
          <p:nvPr>
            <p:ph type="ftr" sz="quarter" idx="11"/>
          </p:nvPr>
        </p:nvSpPr>
        <p:spPr/>
        <p:txBody>
          <a:bodyPr/>
          <a:lstStyle/>
          <a:p>
            <a:endParaRPr lang="en-US" dirty="0">
              <a:solidFill>
                <a:schemeClr val="tx1"/>
              </a:solidFill>
            </a:endParaRPr>
          </a:p>
        </p:txBody>
      </p:sp>
      <p:sp>
        <p:nvSpPr>
          <p:cNvPr id="6" name="Slide Number Placeholder 5"/>
          <p:cNvSpPr>
            <a:spLocks noGrp="1"/>
          </p:cNvSpPr>
          <p:nvPr>
            <p:ph type="sldNum" sz="quarter" idx="12"/>
          </p:nvPr>
        </p:nvSpPr>
        <p:spPr/>
        <p:txBody>
          <a:body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18957688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n-US"/>
              <a:t>Click to edit Master title style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593667" y="6272784"/>
            <a:ext cx="2644309" cy="365125"/>
          </a:xfrm>
        </p:spPr>
        <p:txBody>
          <a:bodyPr/>
          <a:lstStyle/>
          <a:p>
            <a:pPr algn="r"/>
            <a:fld id="{A37D6D71-8B28-4ED6-B932-04B197003D23}" type="datetimeFigureOut">
              <a:rPr lang="en-US" smtClean="0"/>
              <a:pPr algn="r"/>
              <a:t>10/20/2023</a:t>
            </a:fld>
            <a:endParaRPr lang="en-US" dirty="0"/>
          </a:p>
        </p:txBody>
      </p:sp>
      <p:sp>
        <p:nvSpPr>
          <p:cNvPr id="5" name="Footer Placeholder 4"/>
          <p:cNvSpPr>
            <a:spLocks noGrp="1"/>
          </p:cNvSpPr>
          <p:nvPr>
            <p:ph type="ftr" sz="quarter" idx="11"/>
          </p:nvPr>
        </p:nvSpPr>
        <p:spPr>
          <a:xfrm>
            <a:off x="2182708" y="6272784"/>
            <a:ext cx="6327648" cy="365125"/>
          </a:xfrm>
        </p:spPr>
        <p:txBody>
          <a:bodyPr/>
          <a:lstStyle/>
          <a:p>
            <a:endParaRPr lang="en-US" dirty="0">
              <a:solidFill>
                <a:schemeClr val="tx1"/>
              </a:solidFill>
            </a:endParaRPr>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452684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pPr algn="r"/>
            <a:fld id="{A37D6D71-8B28-4ED6-B932-04B197003D23}" type="datetimeFigureOut">
              <a:rPr lang="en-US" smtClean="0"/>
              <a:pPr algn="r"/>
              <a:t>10/20/2023</a:t>
            </a:fld>
            <a:endParaRPr lang="en-US" dirty="0"/>
          </a:p>
        </p:txBody>
      </p:sp>
      <p:sp>
        <p:nvSpPr>
          <p:cNvPr id="6" name="Footer Placeholder 5"/>
          <p:cNvSpPr>
            <a:spLocks noGrp="1"/>
          </p:cNvSpPr>
          <p:nvPr>
            <p:ph type="ftr" sz="quarter" idx="11"/>
          </p:nvPr>
        </p:nvSpPr>
        <p:spPr/>
        <p:txBody>
          <a:bodyPr/>
          <a:lstStyle/>
          <a:p>
            <a:endParaRPr lang="en-US" dirty="0">
              <a:solidFill>
                <a:schemeClr val="tx1"/>
              </a:solidFill>
            </a:endParaRPr>
          </a:p>
        </p:txBody>
      </p:sp>
      <p:sp>
        <p:nvSpPr>
          <p:cNvPr id="7" name="Slide Number Placeholder 6"/>
          <p:cNvSpPr>
            <a:spLocks noGrp="1"/>
          </p:cNvSpPr>
          <p:nvPr>
            <p:ph type="sldNum" sz="quarter" idx="12"/>
          </p:nvPr>
        </p:nvSpPr>
        <p:spPr/>
        <p:txBody>
          <a:body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30781370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pPr algn="r"/>
            <a:fld id="{A37D6D71-8B28-4ED6-B932-04B197003D23}" type="datetimeFigureOut">
              <a:rPr lang="en-US" smtClean="0"/>
              <a:pPr algn="r"/>
              <a:t>10/20/2023</a:t>
            </a:fld>
            <a:endParaRPr lang="en-US" dirty="0"/>
          </a:p>
        </p:txBody>
      </p:sp>
      <p:sp>
        <p:nvSpPr>
          <p:cNvPr id="8" name="Footer Placeholder 7"/>
          <p:cNvSpPr>
            <a:spLocks noGrp="1"/>
          </p:cNvSpPr>
          <p:nvPr>
            <p:ph type="ftr" sz="quarter" idx="11"/>
          </p:nvPr>
        </p:nvSpPr>
        <p:spPr/>
        <p:txBody>
          <a:bodyPr/>
          <a:lstStyle/>
          <a:p>
            <a:endParaRPr lang="en-US" dirty="0">
              <a:solidFill>
                <a:schemeClr val="tx1"/>
              </a:solidFill>
            </a:endParaRPr>
          </a:p>
        </p:txBody>
      </p:sp>
      <p:sp>
        <p:nvSpPr>
          <p:cNvPr id="9" name="Slide Number Placeholder 8"/>
          <p:cNvSpPr>
            <a:spLocks noGrp="1"/>
          </p:cNvSpPr>
          <p:nvPr>
            <p:ph type="sldNum" sz="quarter" idx="12"/>
          </p:nvPr>
        </p:nvSpPr>
        <p:spPr/>
        <p:txBody>
          <a:body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12083778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pPr algn="r"/>
            <a:fld id="{A37D6D71-8B28-4ED6-B932-04B197003D23}" type="datetimeFigureOut">
              <a:rPr lang="en-US" smtClean="0"/>
              <a:pPr algn="r"/>
              <a:t>10/20/2023</a:t>
            </a:fld>
            <a:endParaRPr lang="en-US" dirty="0"/>
          </a:p>
        </p:txBody>
      </p:sp>
      <p:sp>
        <p:nvSpPr>
          <p:cNvPr id="4" name="Footer Placeholder 3"/>
          <p:cNvSpPr>
            <a:spLocks noGrp="1"/>
          </p:cNvSpPr>
          <p:nvPr>
            <p:ph type="ftr" sz="quarter" idx="11"/>
          </p:nvPr>
        </p:nvSpPr>
        <p:spPr/>
        <p:txBody>
          <a:bodyPr/>
          <a:lstStyle/>
          <a:p>
            <a:endParaRPr lang="en-US" dirty="0">
              <a:solidFill>
                <a:schemeClr val="tx1"/>
              </a:solidFill>
            </a:endParaRPr>
          </a:p>
        </p:txBody>
      </p:sp>
      <p:sp>
        <p:nvSpPr>
          <p:cNvPr id="5" name="Slide Number Placeholder 4"/>
          <p:cNvSpPr>
            <a:spLocks noGrp="1"/>
          </p:cNvSpPr>
          <p:nvPr>
            <p:ph type="sldNum" sz="quarter" idx="12"/>
          </p:nvPr>
        </p:nvSpPr>
        <p:spPr/>
        <p:txBody>
          <a:body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5236914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lgn="r"/>
            <a:fld id="{A37D6D71-8B28-4ED6-B932-04B197003D23}" type="datetimeFigureOut">
              <a:rPr lang="en-US" smtClean="0"/>
              <a:pPr algn="r"/>
              <a:t>10/20/2023</a:t>
            </a:fld>
            <a:endParaRPr lang="en-US" dirty="0"/>
          </a:p>
        </p:txBody>
      </p:sp>
      <p:sp>
        <p:nvSpPr>
          <p:cNvPr id="3" name="Footer Placeholder 2"/>
          <p:cNvSpPr>
            <a:spLocks noGrp="1"/>
          </p:cNvSpPr>
          <p:nvPr>
            <p:ph type="ftr" sz="quarter" idx="11"/>
          </p:nvPr>
        </p:nvSpPr>
        <p:spPr/>
        <p:txBody>
          <a:bodyPr/>
          <a:lstStyle/>
          <a:p>
            <a:endParaRPr lang="en-US" dirty="0">
              <a:solidFill>
                <a:schemeClr val="tx1"/>
              </a:solidFill>
            </a:endParaRPr>
          </a:p>
        </p:txBody>
      </p:sp>
      <p:sp>
        <p:nvSpPr>
          <p:cNvPr id="4" name="Slide Number Placeholder 3"/>
          <p:cNvSpPr>
            <a:spLocks noGrp="1"/>
          </p:cNvSpPr>
          <p:nvPr>
            <p:ph type="sldNum" sz="quarter" idx="12"/>
          </p:nvPr>
        </p:nvSpPr>
        <p:spPr/>
        <p:txBody>
          <a:body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16653663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pPr algn="r"/>
            <a:fld id="{A37D6D71-8B28-4ED6-B932-04B197003D23}" type="datetimeFigureOut">
              <a:rPr lang="en-US" smtClean="0"/>
              <a:pPr algn="r"/>
              <a:t>10/20/2023</a:t>
            </a:fld>
            <a:endParaRPr lang="en-US" dirty="0"/>
          </a:p>
        </p:txBody>
      </p:sp>
      <p:sp>
        <p:nvSpPr>
          <p:cNvPr id="6" name="Footer Placeholder 5"/>
          <p:cNvSpPr>
            <a:spLocks noGrp="1"/>
          </p:cNvSpPr>
          <p:nvPr>
            <p:ph type="ftr" sz="quarter" idx="11"/>
          </p:nvPr>
        </p:nvSpPr>
        <p:spPr/>
        <p:txBody>
          <a:bodyPr/>
          <a:lstStyle/>
          <a:p>
            <a:endParaRPr lang="en-US" dirty="0">
              <a:solidFill>
                <a:schemeClr val="tx1"/>
              </a:solidFill>
            </a:endParaRPr>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37877741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8303740"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pPr algn="r"/>
            <a:fld id="{A37D6D71-8B28-4ED6-B932-04B197003D23}" type="datetimeFigureOut">
              <a:rPr lang="en-US" smtClean="0"/>
              <a:pPr algn="r"/>
              <a:t>10/20/2023</a:t>
            </a:fld>
            <a:endParaRPr lang="en-US" dirty="0"/>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23313362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pPr algn="r"/>
            <a:fld id="{A37D6D71-8B28-4ED6-B932-04B197003D23}" type="datetimeFigureOut">
              <a:rPr lang="en-US" smtClean="0"/>
              <a:pPr algn="r"/>
              <a:t>10/20/2023</a:t>
            </a:fld>
            <a:endParaRPr lang="en-US" spc="50" dirty="0"/>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US" spc="50" dirty="0"/>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3190224421"/>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540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customXml" Target="../ink/ink18.xml"/><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10" Type="http://schemas.openxmlformats.org/officeDocument/2006/relationships/customXml" Target="../ink/ink19.xml"/><Relationship Id="rId4" Type="http://schemas.openxmlformats.org/officeDocument/2006/relationships/diagramLayout" Target="../diagrams/layout1.xml"/><Relationship Id="rId9" Type="http://schemas.openxmlformats.org/officeDocument/2006/relationships/image" Target="../media/image130.png"/></Relationships>
</file>

<file path=ppt/slides/_rels/slide11.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130.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customXml" Target="../ink/ink20.xml"/><Relationship Id="rId5" Type="http://schemas.openxmlformats.org/officeDocument/2006/relationships/image" Target="../media/image33.png"/><Relationship Id="rId4" Type="http://schemas.openxmlformats.org/officeDocument/2006/relationships/image" Target="../media/image32.png"/></Relationships>
</file>

<file path=ppt/slides/_rels/slide1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13.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130.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customXml" Target="../ink/ink21.xml"/><Relationship Id="rId5" Type="http://schemas.openxmlformats.org/officeDocument/2006/relationships/image" Target="../media/image40.png"/><Relationship Id="rId4" Type="http://schemas.openxmlformats.org/officeDocument/2006/relationships/image" Target="../media/image39.png"/></Relationships>
</file>

<file path=ppt/slides/_rels/slide14.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130.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customXml" Target="../ink/ink22.xml"/><Relationship Id="rId5" Type="http://schemas.openxmlformats.org/officeDocument/2006/relationships/image" Target="../media/image43.png"/><Relationship Id="rId4" Type="http://schemas.openxmlformats.org/officeDocument/2006/relationships/image" Target="../media/image42.png"/></Relationships>
</file>

<file path=ppt/slides/_rels/slide15.xml.rels><?xml version="1.0" encoding="UTF-8" standalone="yes"?>
<Relationships xmlns="http://schemas.openxmlformats.org/package/2006/relationships"><Relationship Id="rId8" Type="http://schemas.openxmlformats.org/officeDocument/2006/relationships/image" Target="../media/image130.png"/><Relationship Id="rId3" Type="http://schemas.openxmlformats.org/officeDocument/2006/relationships/image" Target="../media/image44.png"/><Relationship Id="rId7" Type="http://schemas.openxmlformats.org/officeDocument/2006/relationships/customXml" Target="../ink/ink23.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16.xml.rels><?xml version="1.0" encoding="UTF-8" standalone="yes"?>
<Relationships xmlns="http://schemas.openxmlformats.org/package/2006/relationships"><Relationship Id="rId8" Type="http://schemas.openxmlformats.org/officeDocument/2006/relationships/customXml" Target="../ink/ink25.xml"/><Relationship Id="rId3" Type="http://schemas.openxmlformats.org/officeDocument/2006/relationships/image" Target="../media/image49.png"/><Relationship Id="rId7" Type="http://schemas.openxmlformats.org/officeDocument/2006/relationships/image" Target="../media/image130.png"/><Relationship Id="rId2" Type="http://schemas.openxmlformats.org/officeDocument/2006/relationships/image" Target="../media/image48.png"/><Relationship Id="rId1" Type="http://schemas.openxmlformats.org/officeDocument/2006/relationships/slideLayout" Target="../slideLayouts/slideLayout2.xml"/><Relationship Id="rId5" Type="http://schemas.openxmlformats.org/officeDocument/2006/relationships/customXml" Target="../ink/ink24.xml"/><Relationship Id="rId4" Type="http://schemas.openxmlformats.org/officeDocument/2006/relationships/image" Target="../media/image50.png"/><Relationship Id="rId9" Type="http://schemas.openxmlformats.org/officeDocument/2006/relationships/image" Target="../media/image51.png"/></Relationships>
</file>

<file path=ppt/slides/_rels/slide17.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1.jpeg"/><Relationship Id="rId7"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3.png"/><Relationship Id="rId10" Type="http://schemas.openxmlformats.org/officeDocument/2006/relationships/image" Target="../media/image130.png"/><Relationship Id="rId4" Type="http://schemas.openxmlformats.org/officeDocument/2006/relationships/image" Target="../media/image52.png"/><Relationship Id="rId9" Type="http://schemas.openxmlformats.org/officeDocument/2006/relationships/customXml" Target="../ink/ink26.xml"/></Relationships>
</file>

<file path=ppt/slides/_rels/slide2.xml.rels><?xml version="1.0" encoding="UTF-8" standalone="yes"?>
<Relationships xmlns="http://schemas.openxmlformats.org/package/2006/relationships"><Relationship Id="rId8" Type="http://schemas.openxmlformats.org/officeDocument/2006/relationships/customXml" Target="../ink/ink1.xml"/><Relationship Id="rId13" Type="http://schemas.openxmlformats.org/officeDocument/2006/relationships/customXml" Target="../ink/ink5.xml"/><Relationship Id="rId3" Type="http://schemas.openxmlformats.org/officeDocument/2006/relationships/image" Target="../media/image7.png"/><Relationship Id="rId7" Type="http://schemas.openxmlformats.org/officeDocument/2006/relationships/image" Target="../media/image8.png"/><Relationship Id="rId12" Type="http://schemas.openxmlformats.org/officeDocument/2006/relationships/customXml" Target="../ink/ink4.xml"/><Relationship Id="rId2" Type="http://schemas.openxmlformats.org/officeDocument/2006/relationships/image" Target="../media/image6.png"/><Relationship Id="rId1" Type="http://schemas.openxmlformats.org/officeDocument/2006/relationships/slideLayout" Target="../slideLayouts/slideLayout2.xml"/><Relationship Id="rId6" Type="http://schemas.microsoft.com/office/2007/relationships/hdphoto" Target="../media/hdphoto1.wdp"/><Relationship Id="rId11" Type="http://schemas.openxmlformats.org/officeDocument/2006/relationships/customXml" Target="../ink/ink3.xml"/><Relationship Id="rId5" Type="http://schemas.openxmlformats.org/officeDocument/2006/relationships/image" Target="../media/image2.png"/><Relationship Id="rId10" Type="http://schemas.openxmlformats.org/officeDocument/2006/relationships/customXml" Target="../ink/ink2.xml"/><Relationship Id="rId4" Type="http://schemas.microsoft.com/office/2007/relationships/hdphoto" Target="../media/hdphoto2.wdp"/><Relationship Id="rId9" Type="http://schemas.openxmlformats.org/officeDocument/2006/relationships/image" Target="../media/image9.png"/><Relationship Id="rId14" Type="http://schemas.openxmlformats.org/officeDocument/2006/relationships/image" Target="../media/image10.png"/></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4.png"/><Relationship Id="rId7" Type="http://schemas.openxmlformats.org/officeDocument/2006/relationships/image" Target="../media/image9.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3.png"/><Relationship Id="rId10" Type="http://schemas.openxmlformats.org/officeDocument/2006/relationships/image" Target="../media/image11.png"/><Relationship Id="rId4" Type="http://schemas.microsoft.com/office/2007/relationships/hdphoto" Target="../media/hdphoto2.wdp"/><Relationship Id="rId9" Type="http://schemas.openxmlformats.org/officeDocument/2006/relationships/customXml" Target="../ink/ink6.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customXml" Target="../ink/ink7.xml"/></Relationships>
</file>

<file path=ppt/slides/_rels/slide5.xml.rels><?xml version="1.0" encoding="UTF-8" standalone="yes"?>
<Relationships xmlns="http://schemas.openxmlformats.org/package/2006/relationships"><Relationship Id="rId8" Type="http://schemas.openxmlformats.org/officeDocument/2006/relationships/image" Target="../media/image130.png"/><Relationship Id="rId3" Type="http://schemas.openxmlformats.org/officeDocument/2006/relationships/image" Target="../media/image4.png"/><Relationship Id="rId7" Type="http://schemas.openxmlformats.org/officeDocument/2006/relationships/customXml" Target="../ink/ink8.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13.png"/><Relationship Id="rId4" Type="http://schemas.microsoft.com/office/2007/relationships/hdphoto" Target="../media/hdphoto2.wdp"/></Relationships>
</file>

<file path=ppt/slides/_rels/slide6.xml.rels><?xml version="1.0" encoding="UTF-8" standalone="yes"?>
<Relationships xmlns="http://schemas.openxmlformats.org/package/2006/relationships"><Relationship Id="rId8" Type="http://schemas.openxmlformats.org/officeDocument/2006/relationships/image" Target="../media/image150.png"/><Relationship Id="rId3" Type="http://schemas.openxmlformats.org/officeDocument/2006/relationships/image" Target="../media/image4.png"/><Relationship Id="rId7" Type="http://schemas.openxmlformats.org/officeDocument/2006/relationships/customXml" Target="../ink/ink9.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14.png"/><Relationship Id="rId4" Type="http://schemas.microsoft.com/office/2007/relationships/hdphoto" Target="../media/hdphoto2.wdp"/></Relationships>
</file>

<file path=ppt/slides/_rels/slide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8" Type="http://schemas.openxmlformats.org/officeDocument/2006/relationships/customXml" Target="../ink/ink10.xml"/><Relationship Id="rId3" Type="http://schemas.openxmlformats.org/officeDocument/2006/relationships/image" Target="../media/image4.png"/><Relationship Id="rId7"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2.png"/><Relationship Id="rId4" Type="http://schemas.microsoft.com/office/2007/relationships/hdphoto" Target="../media/hdphoto2.wdp"/><Relationship Id="rId9" Type="http://schemas.openxmlformats.org/officeDocument/2006/relationships/image" Target="../media/image150.png"/></Relationships>
</file>

<file path=ppt/slides/_rels/slide9.xml.rels><?xml version="1.0" encoding="UTF-8" standalone="yes"?>
<Relationships xmlns="http://schemas.openxmlformats.org/package/2006/relationships"><Relationship Id="rId8" Type="http://schemas.openxmlformats.org/officeDocument/2006/relationships/customXml" Target="../ink/ink11.xml"/><Relationship Id="rId13" Type="http://schemas.openxmlformats.org/officeDocument/2006/relationships/image" Target="../media/image24.png"/><Relationship Id="rId18" Type="http://schemas.openxmlformats.org/officeDocument/2006/relationships/customXml" Target="../ink/ink17.xml"/><Relationship Id="rId3" Type="http://schemas.openxmlformats.org/officeDocument/2006/relationships/image" Target="../media/image19.png"/><Relationship Id="rId7" Type="http://schemas.openxmlformats.org/officeDocument/2006/relationships/image" Target="../media/image23.png"/><Relationship Id="rId12" Type="http://schemas.openxmlformats.org/officeDocument/2006/relationships/customXml" Target="../ink/ink14.xml"/><Relationship Id="rId17" Type="http://schemas.openxmlformats.org/officeDocument/2006/relationships/image" Target="../media/image240.png"/><Relationship Id="rId2" Type="http://schemas.openxmlformats.org/officeDocument/2006/relationships/notesSlide" Target="../notesSlides/notesSlide7.xml"/><Relationship Id="rId16" Type="http://schemas.openxmlformats.org/officeDocument/2006/relationships/customXml" Target="../ink/ink16.xml"/><Relationship Id="rId1" Type="http://schemas.openxmlformats.org/officeDocument/2006/relationships/slideLayout" Target="../slideLayouts/slideLayout2.xml"/><Relationship Id="rId6" Type="http://schemas.openxmlformats.org/officeDocument/2006/relationships/image" Target="../media/image22.png"/><Relationship Id="rId11" Type="http://schemas.openxmlformats.org/officeDocument/2006/relationships/customXml" Target="../ink/ink13.xml"/><Relationship Id="rId5" Type="http://schemas.openxmlformats.org/officeDocument/2006/relationships/image" Target="../media/image21.png"/><Relationship Id="rId15" Type="http://schemas.openxmlformats.org/officeDocument/2006/relationships/image" Target="../media/image230.png"/><Relationship Id="rId10" Type="http://schemas.openxmlformats.org/officeDocument/2006/relationships/customXml" Target="../ink/ink12.xml"/><Relationship Id="rId4" Type="http://schemas.openxmlformats.org/officeDocument/2006/relationships/image" Target="../media/image20.png"/><Relationship Id="rId9" Type="http://schemas.openxmlformats.org/officeDocument/2006/relationships/image" Target="../media/image210.png"/><Relationship Id="rId14" Type="http://schemas.openxmlformats.org/officeDocument/2006/relationships/customXml" Target="../ink/ink1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6" name="Picture 15" descr="Low Angle View Of Clouds In Sky">
            <a:extLst>
              <a:ext uri="{FF2B5EF4-FFF2-40B4-BE49-F238E27FC236}">
                <a16:creationId xmlns:a16="http://schemas.microsoft.com/office/drawing/2014/main" id="{DCD0609D-8ED8-4D30-0E09-F79E035CC2F9}"/>
              </a:ext>
            </a:extLst>
          </p:cNvPr>
          <p:cNvPicPr>
            <a:picLocks noChangeAspect="1"/>
          </p:cNvPicPr>
          <p:nvPr/>
        </p:nvPicPr>
        <p:blipFill rotWithShape="1">
          <a:blip r:embed="rId3"/>
          <a:srcRect t="5715" b="10016"/>
          <a:stretch/>
        </p:blipFill>
        <p:spPr>
          <a:xfrm>
            <a:off x="0" y="10"/>
            <a:ext cx="12191980" cy="6857990"/>
          </a:xfrm>
          <a:prstGeom prst="rect">
            <a:avLst/>
          </a:prstGeom>
        </p:spPr>
      </p:pic>
      <p:sp>
        <p:nvSpPr>
          <p:cNvPr id="2" name="Title 1">
            <a:extLst>
              <a:ext uri="{FF2B5EF4-FFF2-40B4-BE49-F238E27FC236}">
                <a16:creationId xmlns:a16="http://schemas.microsoft.com/office/drawing/2014/main" id="{6112B8D4-3CAD-8D61-DB79-9B480BEB4057}"/>
              </a:ext>
            </a:extLst>
          </p:cNvPr>
          <p:cNvSpPr>
            <a:spLocks noGrp="1"/>
          </p:cNvSpPr>
          <p:nvPr>
            <p:ph type="ctrTitle"/>
          </p:nvPr>
        </p:nvSpPr>
        <p:spPr>
          <a:xfrm>
            <a:off x="586493" y="1314265"/>
            <a:ext cx="4670234" cy="1975527"/>
          </a:xfrm>
        </p:spPr>
        <p:txBody>
          <a:bodyPr anchor="ctr">
            <a:normAutofit/>
          </a:bodyPr>
          <a:lstStyle/>
          <a:p>
            <a:pPr algn="l"/>
            <a:r>
              <a:rPr lang="en-US" sz="6000" dirty="0"/>
              <a:t>Project- 2</a:t>
            </a:r>
          </a:p>
        </p:txBody>
      </p:sp>
      <p:sp>
        <p:nvSpPr>
          <p:cNvPr id="3" name="Subtitle 2">
            <a:extLst>
              <a:ext uri="{FF2B5EF4-FFF2-40B4-BE49-F238E27FC236}">
                <a16:creationId xmlns:a16="http://schemas.microsoft.com/office/drawing/2014/main" id="{594B387C-271F-FA2C-964D-593AB679DEBA}"/>
              </a:ext>
            </a:extLst>
          </p:cNvPr>
          <p:cNvSpPr>
            <a:spLocks noGrp="1"/>
          </p:cNvSpPr>
          <p:nvPr>
            <p:ph type="subTitle" idx="1"/>
          </p:nvPr>
        </p:nvSpPr>
        <p:spPr>
          <a:xfrm>
            <a:off x="530694" y="3055113"/>
            <a:ext cx="8193713" cy="540135"/>
          </a:xfrm>
        </p:spPr>
        <p:txBody>
          <a:bodyPr anchor="ctr">
            <a:noAutofit/>
          </a:bodyPr>
          <a:lstStyle/>
          <a:p>
            <a:pPr algn="l"/>
            <a:r>
              <a:rPr lang="en-US" sz="4000" b="1" dirty="0">
                <a:solidFill>
                  <a:schemeClr val="bg1"/>
                </a:solidFill>
              </a:rPr>
              <a:t>Building a Mortgage Model</a:t>
            </a:r>
          </a:p>
        </p:txBody>
      </p:sp>
      <p:sp>
        <p:nvSpPr>
          <p:cNvPr id="4" name="TextBox 3">
            <a:extLst>
              <a:ext uri="{FF2B5EF4-FFF2-40B4-BE49-F238E27FC236}">
                <a16:creationId xmlns:a16="http://schemas.microsoft.com/office/drawing/2014/main" id="{347D7FC0-7080-4A8A-6C66-22D02A019718}"/>
              </a:ext>
            </a:extLst>
          </p:cNvPr>
          <p:cNvSpPr txBox="1"/>
          <p:nvPr/>
        </p:nvSpPr>
        <p:spPr>
          <a:xfrm>
            <a:off x="586493" y="4812876"/>
            <a:ext cx="4041058" cy="523220"/>
          </a:xfrm>
          <a:prstGeom prst="rect">
            <a:avLst/>
          </a:prstGeom>
          <a:noFill/>
        </p:spPr>
        <p:txBody>
          <a:bodyPr wrap="square" rtlCol="0">
            <a:spAutoFit/>
          </a:bodyPr>
          <a:lstStyle/>
          <a:p>
            <a:r>
              <a:rPr lang="en-US" sz="2800" dirty="0">
                <a:solidFill>
                  <a:schemeClr val="bg1"/>
                </a:solidFill>
              </a:rPr>
              <a:t>BETUL OZKALDI</a:t>
            </a:r>
          </a:p>
        </p:txBody>
      </p:sp>
    </p:spTree>
    <p:extLst>
      <p:ext uri="{BB962C8B-B14F-4D97-AF65-F5344CB8AC3E}">
        <p14:creationId xmlns:p14="http://schemas.microsoft.com/office/powerpoint/2010/main" val="2539269122"/>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2461A4-6784-A985-9768-10644E906A01}"/>
              </a:ext>
            </a:extLst>
          </p:cNvPr>
          <p:cNvSpPr>
            <a:spLocks noGrp="1"/>
          </p:cNvSpPr>
          <p:nvPr>
            <p:ph type="title"/>
          </p:nvPr>
        </p:nvSpPr>
        <p:spPr>
          <a:xfrm>
            <a:off x="4418538" y="287558"/>
            <a:ext cx="2784397" cy="1049200"/>
          </a:xfrm>
        </p:spPr>
        <p:txBody>
          <a:bodyPr/>
          <a:lstStyle/>
          <a:p>
            <a:r>
              <a:rPr lang="en-US" dirty="0"/>
              <a:t>modeling</a:t>
            </a:r>
          </a:p>
        </p:txBody>
      </p:sp>
      <p:graphicFrame>
        <p:nvGraphicFramePr>
          <p:cNvPr id="7" name="Content Placeholder 2">
            <a:extLst>
              <a:ext uri="{FF2B5EF4-FFF2-40B4-BE49-F238E27FC236}">
                <a16:creationId xmlns:a16="http://schemas.microsoft.com/office/drawing/2014/main" id="{3E4BEB34-FC72-F1DC-40B6-445ECE2BC9BD}"/>
              </a:ext>
            </a:extLst>
          </p:cNvPr>
          <p:cNvGraphicFramePr>
            <a:graphicFrameLocks noGrp="1"/>
          </p:cNvGraphicFramePr>
          <p:nvPr>
            <p:ph idx="1"/>
            <p:extLst>
              <p:ext uri="{D42A27DB-BD31-4B8C-83A1-F6EECF244321}">
                <p14:modId xmlns:p14="http://schemas.microsoft.com/office/powerpoint/2010/main" val="3688220066"/>
              </p:ext>
            </p:extLst>
          </p:nvPr>
        </p:nvGraphicFramePr>
        <p:xfrm>
          <a:off x="0" y="1599794"/>
          <a:ext cx="11936361" cy="15043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a:extLst>
              <a:ext uri="{FF2B5EF4-FFF2-40B4-BE49-F238E27FC236}">
                <a16:creationId xmlns:a16="http://schemas.microsoft.com/office/drawing/2014/main" id="{1ECF0D4E-72EC-65FE-4DBE-EFEF9797E375}"/>
              </a:ext>
            </a:extLst>
          </p:cNvPr>
          <p:cNvSpPr txBox="1"/>
          <p:nvPr/>
        </p:nvSpPr>
        <p:spPr>
          <a:xfrm>
            <a:off x="368709" y="2960075"/>
            <a:ext cx="11513574" cy="3231654"/>
          </a:xfrm>
          <a:prstGeom prst="rect">
            <a:avLst/>
          </a:prstGeom>
          <a:noFill/>
        </p:spPr>
        <p:txBody>
          <a:bodyPr wrap="square">
            <a:spAutoFit/>
          </a:bodyPr>
          <a:lstStyle/>
          <a:p>
            <a:r>
              <a:rPr lang="en-US" sz="1700" dirty="0"/>
              <a:t> </a:t>
            </a:r>
          </a:p>
          <a:p>
            <a:r>
              <a:rPr lang="en-US" sz="1700" dirty="0">
                <a:highlight>
                  <a:srgbClr val="FF0000"/>
                </a:highlight>
              </a:rPr>
              <a:t>White Box Model</a:t>
            </a:r>
            <a:r>
              <a:rPr lang="en-US" sz="1700" dirty="0"/>
              <a:t>:  White box model is the opposite of a black box model</a:t>
            </a:r>
            <a:r>
              <a:rPr lang="en-US" sz="1700" u="sng" dirty="0"/>
              <a:t>. It is highly transparent and interpretable</a:t>
            </a:r>
            <a:r>
              <a:rPr lang="en-US" sz="1700" dirty="0"/>
              <a:t>. You have full visibility into the model's structure and how it makes predictions. Example: linear regression, decision trees, and some types of generalized linear models (e.g., logistic regression).</a:t>
            </a:r>
          </a:p>
          <a:p>
            <a:endParaRPr lang="en-US" sz="1700" dirty="0"/>
          </a:p>
          <a:p>
            <a:r>
              <a:rPr lang="en-US" sz="1700" dirty="0">
                <a:highlight>
                  <a:srgbClr val="FF0000"/>
                </a:highlight>
              </a:rPr>
              <a:t>Gray Box Model</a:t>
            </a:r>
            <a:r>
              <a:rPr lang="en-US" sz="1700" dirty="0"/>
              <a:t>: Gray box model lies somewhere in between black box and white box models. </a:t>
            </a:r>
            <a:r>
              <a:rPr lang="en-US" sz="1700" u="sng" dirty="0"/>
              <a:t>It provides a degree of transparency and interpretability, but not as much as a fully white box </a:t>
            </a:r>
            <a:r>
              <a:rPr lang="en-US" sz="1700" u="sng" dirty="0" err="1"/>
              <a:t>model</a:t>
            </a:r>
            <a:r>
              <a:rPr lang="en-US" sz="1700" dirty="0" err="1"/>
              <a:t>.However</a:t>
            </a:r>
            <a:r>
              <a:rPr lang="en-US" sz="1700" dirty="0"/>
              <a:t> we can not see the big picture there are a lot of randomness in there.</a:t>
            </a:r>
          </a:p>
          <a:p>
            <a:endParaRPr lang="en-US" sz="1700" dirty="0"/>
          </a:p>
          <a:p>
            <a:r>
              <a:rPr lang="en-US" sz="1700" dirty="0">
                <a:highlight>
                  <a:srgbClr val="FF0000"/>
                </a:highlight>
              </a:rPr>
              <a:t>Black Box Model</a:t>
            </a:r>
            <a:r>
              <a:rPr lang="en-US" sz="1700" dirty="0"/>
              <a:t>: </a:t>
            </a:r>
            <a:r>
              <a:rPr lang="en-US" sz="1700" u="sng" dirty="0"/>
              <a:t>Algorithms are not transparent or interpretable by the user</a:t>
            </a:r>
            <a:r>
              <a:rPr lang="en-US" sz="1700" dirty="0"/>
              <a:t>. Example: deep neural networks, complex ensemble methods like random forests or gradient boosting, and some types of support vector machines.</a:t>
            </a:r>
          </a:p>
          <a:p>
            <a:endParaRPr lang="en-US" sz="1700" dirty="0"/>
          </a:p>
        </p:txBody>
      </p:sp>
      <mc:AlternateContent xmlns:mc="http://schemas.openxmlformats.org/markup-compatibility/2006" xmlns:p14="http://schemas.microsoft.com/office/powerpoint/2010/main">
        <mc:Choice Requires="p14">
          <p:contentPart p14:bwMode="auto" r:id="rId8">
            <p14:nvContentPartPr>
              <p14:cNvPr id="18" name="Ink 17">
                <a:extLst>
                  <a:ext uri="{FF2B5EF4-FFF2-40B4-BE49-F238E27FC236}">
                    <a16:creationId xmlns:a16="http://schemas.microsoft.com/office/drawing/2014/main" id="{353FE57D-4EA2-D9CB-E906-0925D56D1ED4}"/>
                  </a:ext>
                </a:extLst>
              </p14:cNvPr>
              <p14:cNvContentPartPr/>
              <p14:nvPr/>
            </p14:nvContentPartPr>
            <p14:xfrm>
              <a:off x="4286857" y="756948"/>
              <a:ext cx="360" cy="360"/>
            </p14:xfrm>
          </p:contentPart>
        </mc:Choice>
        <mc:Fallback xmlns="">
          <p:pic>
            <p:nvPicPr>
              <p:cNvPr id="18" name="Ink 17">
                <a:extLst>
                  <a:ext uri="{FF2B5EF4-FFF2-40B4-BE49-F238E27FC236}">
                    <a16:creationId xmlns:a16="http://schemas.microsoft.com/office/drawing/2014/main" id="{353FE57D-4EA2-D9CB-E906-0925D56D1ED4}"/>
                  </a:ext>
                </a:extLst>
              </p:cNvPr>
              <p:cNvPicPr/>
              <p:nvPr/>
            </p:nvPicPr>
            <p:blipFill>
              <a:blip r:embed="rId9"/>
              <a:stretch>
                <a:fillRect/>
              </a:stretch>
            </p:blipFill>
            <p:spPr>
              <a:xfrm>
                <a:off x="4223857" y="693948"/>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0" name="Ink 19">
                <a:extLst>
                  <a:ext uri="{FF2B5EF4-FFF2-40B4-BE49-F238E27FC236}">
                    <a16:creationId xmlns:a16="http://schemas.microsoft.com/office/drawing/2014/main" id="{5242EDFA-8F4B-F7A3-6F4B-5B591666E0CD}"/>
                  </a:ext>
                </a:extLst>
              </p14:cNvPr>
              <p14:cNvContentPartPr/>
              <p14:nvPr/>
            </p14:nvContentPartPr>
            <p14:xfrm>
              <a:off x="11621497" y="6439908"/>
              <a:ext cx="360" cy="360"/>
            </p14:xfrm>
          </p:contentPart>
        </mc:Choice>
        <mc:Fallback xmlns="">
          <p:pic>
            <p:nvPicPr>
              <p:cNvPr id="20" name="Ink 19">
                <a:extLst>
                  <a:ext uri="{FF2B5EF4-FFF2-40B4-BE49-F238E27FC236}">
                    <a16:creationId xmlns:a16="http://schemas.microsoft.com/office/drawing/2014/main" id="{5242EDFA-8F4B-F7A3-6F4B-5B591666E0CD}"/>
                  </a:ext>
                </a:extLst>
              </p:cNvPr>
              <p:cNvPicPr/>
              <p:nvPr/>
            </p:nvPicPr>
            <p:blipFill>
              <a:blip r:embed="rId9"/>
              <a:stretch>
                <a:fillRect/>
              </a:stretch>
            </p:blipFill>
            <p:spPr>
              <a:xfrm>
                <a:off x="11558857" y="6376908"/>
                <a:ext cx="126000" cy="126000"/>
              </a:xfrm>
              <a:prstGeom prst="rect">
                <a:avLst/>
              </a:prstGeom>
            </p:spPr>
          </p:pic>
        </mc:Fallback>
      </mc:AlternateContent>
    </p:spTree>
    <p:extLst>
      <p:ext uri="{BB962C8B-B14F-4D97-AF65-F5344CB8AC3E}">
        <p14:creationId xmlns:p14="http://schemas.microsoft.com/office/powerpoint/2010/main" val="22188857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9C2C75-E90A-D29F-9358-5E13BAD28BF2}"/>
              </a:ext>
            </a:extLst>
          </p:cNvPr>
          <p:cNvSpPr>
            <a:spLocks noGrp="1"/>
          </p:cNvSpPr>
          <p:nvPr>
            <p:ph type="title"/>
          </p:nvPr>
        </p:nvSpPr>
        <p:spPr>
          <a:xfrm>
            <a:off x="2251587" y="262984"/>
            <a:ext cx="7688826" cy="469097"/>
          </a:xfrm>
        </p:spPr>
        <p:txBody>
          <a:bodyPr>
            <a:noAutofit/>
          </a:bodyPr>
          <a:lstStyle/>
          <a:p>
            <a:r>
              <a:rPr lang="en-US" sz="4400" dirty="0"/>
              <a:t>Roc Auc &amp; ACCURACY SCORE (LR)</a:t>
            </a:r>
          </a:p>
        </p:txBody>
      </p:sp>
      <p:pic>
        <p:nvPicPr>
          <p:cNvPr id="7" name="Picture 6">
            <a:extLst>
              <a:ext uri="{FF2B5EF4-FFF2-40B4-BE49-F238E27FC236}">
                <a16:creationId xmlns:a16="http://schemas.microsoft.com/office/drawing/2014/main" id="{B98C5402-04DF-6ADA-C492-33045C35D8B0}"/>
              </a:ext>
            </a:extLst>
          </p:cNvPr>
          <p:cNvPicPr>
            <a:picLocks noChangeAspect="1"/>
          </p:cNvPicPr>
          <p:nvPr/>
        </p:nvPicPr>
        <p:blipFill>
          <a:blip r:embed="rId3"/>
          <a:stretch>
            <a:fillRect/>
          </a:stretch>
        </p:blipFill>
        <p:spPr>
          <a:xfrm>
            <a:off x="6558200" y="976250"/>
            <a:ext cx="5604302" cy="674143"/>
          </a:xfrm>
          <a:prstGeom prst="rect">
            <a:avLst/>
          </a:prstGeom>
        </p:spPr>
      </p:pic>
      <p:pic>
        <p:nvPicPr>
          <p:cNvPr id="9" name="Picture 8">
            <a:extLst>
              <a:ext uri="{FF2B5EF4-FFF2-40B4-BE49-F238E27FC236}">
                <a16:creationId xmlns:a16="http://schemas.microsoft.com/office/drawing/2014/main" id="{0C5919BB-7A9F-1790-53F3-965D2892E951}"/>
              </a:ext>
            </a:extLst>
          </p:cNvPr>
          <p:cNvPicPr>
            <a:picLocks noChangeAspect="1"/>
          </p:cNvPicPr>
          <p:nvPr/>
        </p:nvPicPr>
        <p:blipFill>
          <a:blip r:embed="rId4"/>
          <a:stretch>
            <a:fillRect/>
          </a:stretch>
        </p:blipFill>
        <p:spPr>
          <a:xfrm>
            <a:off x="6629990" y="1547775"/>
            <a:ext cx="4159045" cy="5310225"/>
          </a:xfrm>
          <a:prstGeom prst="rect">
            <a:avLst/>
          </a:prstGeom>
        </p:spPr>
      </p:pic>
      <p:pic>
        <p:nvPicPr>
          <p:cNvPr id="8" name="Picture 7">
            <a:extLst>
              <a:ext uri="{FF2B5EF4-FFF2-40B4-BE49-F238E27FC236}">
                <a16:creationId xmlns:a16="http://schemas.microsoft.com/office/drawing/2014/main" id="{6EC90236-2A14-C45D-2866-AFB18765B766}"/>
              </a:ext>
            </a:extLst>
          </p:cNvPr>
          <p:cNvPicPr>
            <a:picLocks noChangeAspect="1"/>
          </p:cNvPicPr>
          <p:nvPr/>
        </p:nvPicPr>
        <p:blipFill>
          <a:blip r:embed="rId5"/>
          <a:stretch>
            <a:fillRect/>
          </a:stretch>
        </p:blipFill>
        <p:spPr>
          <a:xfrm>
            <a:off x="155448" y="761577"/>
            <a:ext cx="6115713" cy="6096423"/>
          </a:xfrm>
          <a:prstGeom prst="rect">
            <a:avLst/>
          </a:prstGeom>
        </p:spPr>
      </p:pic>
      <mc:AlternateContent xmlns:mc="http://schemas.openxmlformats.org/markup-compatibility/2006" xmlns:p14="http://schemas.microsoft.com/office/powerpoint/2010/main">
        <mc:Choice Requires="p14">
          <p:contentPart p14:bwMode="auto" r:id="rId6">
            <p14:nvContentPartPr>
              <p14:cNvPr id="3" name="Ink 2">
                <a:extLst>
                  <a:ext uri="{FF2B5EF4-FFF2-40B4-BE49-F238E27FC236}">
                    <a16:creationId xmlns:a16="http://schemas.microsoft.com/office/drawing/2014/main" id="{153D6D70-B96D-204D-90B2-713003484F2B}"/>
                  </a:ext>
                </a:extLst>
              </p14:cNvPr>
              <p14:cNvContentPartPr/>
              <p14:nvPr/>
            </p14:nvContentPartPr>
            <p14:xfrm>
              <a:off x="2202457" y="442308"/>
              <a:ext cx="360" cy="360"/>
            </p14:xfrm>
          </p:contentPart>
        </mc:Choice>
        <mc:Fallback xmlns="">
          <p:pic>
            <p:nvPicPr>
              <p:cNvPr id="3" name="Ink 2">
                <a:extLst>
                  <a:ext uri="{FF2B5EF4-FFF2-40B4-BE49-F238E27FC236}">
                    <a16:creationId xmlns:a16="http://schemas.microsoft.com/office/drawing/2014/main" id="{153D6D70-B96D-204D-90B2-713003484F2B}"/>
                  </a:ext>
                </a:extLst>
              </p:cNvPr>
              <p:cNvPicPr/>
              <p:nvPr/>
            </p:nvPicPr>
            <p:blipFill>
              <a:blip r:embed="rId7"/>
              <a:stretch>
                <a:fillRect/>
              </a:stretch>
            </p:blipFill>
            <p:spPr>
              <a:xfrm>
                <a:off x="2139457" y="379668"/>
                <a:ext cx="126000" cy="126000"/>
              </a:xfrm>
              <a:prstGeom prst="rect">
                <a:avLst/>
              </a:prstGeom>
            </p:spPr>
          </p:pic>
        </mc:Fallback>
      </mc:AlternateContent>
    </p:spTree>
    <p:extLst>
      <p:ext uri="{BB962C8B-B14F-4D97-AF65-F5344CB8AC3E}">
        <p14:creationId xmlns:p14="http://schemas.microsoft.com/office/powerpoint/2010/main" val="32513221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7822F2-42C7-2DC0-1D97-16019B2D083D}"/>
              </a:ext>
            </a:extLst>
          </p:cNvPr>
          <p:cNvSpPr>
            <a:spLocks noGrp="1"/>
          </p:cNvSpPr>
          <p:nvPr>
            <p:ph type="title"/>
          </p:nvPr>
        </p:nvSpPr>
        <p:spPr>
          <a:xfrm>
            <a:off x="2161228" y="405974"/>
            <a:ext cx="8900062" cy="124968"/>
          </a:xfrm>
        </p:spPr>
        <p:txBody>
          <a:bodyPr>
            <a:noAutofit/>
          </a:bodyPr>
          <a:lstStyle/>
          <a:p>
            <a:r>
              <a:rPr lang="en-US" sz="4000" dirty="0">
                <a:solidFill>
                  <a:srgbClr val="FF0000"/>
                </a:solidFill>
              </a:rPr>
              <a:t>Early stopping </a:t>
            </a:r>
            <a:r>
              <a:rPr lang="en-US" sz="4000" dirty="0"/>
              <a:t>&amp; grid search (XGBoost)</a:t>
            </a:r>
          </a:p>
        </p:txBody>
      </p:sp>
      <p:pic>
        <p:nvPicPr>
          <p:cNvPr id="5" name="Picture 4">
            <a:extLst>
              <a:ext uri="{FF2B5EF4-FFF2-40B4-BE49-F238E27FC236}">
                <a16:creationId xmlns:a16="http://schemas.microsoft.com/office/drawing/2014/main" id="{CD35BE69-3183-7900-EF3D-440A169D22B4}"/>
              </a:ext>
            </a:extLst>
          </p:cNvPr>
          <p:cNvPicPr>
            <a:picLocks noChangeAspect="1"/>
          </p:cNvPicPr>
          <p:nvPr/>
        </p:nvPicPr>
        <p:blipFill>
          <a:blip r:embed="rId2"/>
          <a:stretch>
            <a:fillRect/>
          </a:stretch>
        </p:blipFill>
        <p:spPr>
          <a:xfrm>
            <a:off x="119447" y="975893"/>
            <a:ext cx="7195754" cy="5788700"/>
          </a:xfrm>
          <a:prstGeom prst="rect">
            <a:avLst/>
          </a:prstGeom>
        </p:spPr>
      </p:pic>
      <p:pic>
        <p:nvPicPr>
          <p:cNvPr id="7" name="Picture 6">
            <a:extLst>
              <a:ext uri="{FF2B5EF4-FFF2-40B4-BE49-F238E27FC236}">
                <a16:creationId xmlns:a16="http://schemas.microsoft.com/office/drawing/2014/main" id="{80697601-9754-79AD-07E8-C88CFE430497}"/>
              </a:ext>
            </a:extLst>
          </p:cNvPr>
          <p:cNvPicPr>
            <a:picLocks noChangeAspect="1"/>
          </p:cNvPicPr>
          <p:nvPr/>
        </p:nvPicPr>
        <p:blipFill>
          <a:blip r:embed="rId3"/>
          <a:stretch>
            <a:fillRect/>
          </a:stretch>
        </p:blipFill>
        <p:spPr>
          <a:xfrm>
            <a:off x="7779438" y="4265135"/>
            <a:ext cx="3460551" cy="1924490"/>
          </a:xfrm>
          <a:prstGeom prst="rect">
            <a:avLst/>
          </a:prstGeom>
        </p:spPr>
      </p:pic>
      <p:pic>
        <p:nvPicPr>
          <p:cNvPr id="9" name="Picture 8">
            <a:extLst>
              <a:ext uri="{FF2B5EF4-FFF2-40B4-BE49-F238E27FC236}">
                <a16:creationId xmlns:a16="http://schemas.microsoft.com/office/drawing/2014/main" id="{22B2BBA3-AE43-1CE3-0841-17A3797DB247}"/>
              </a:ext>
            </a:extLst>
          </p:cNvPr>
          <p:cNvPicPr>
            <a:picLocks noChangeAspect="1"/>
          </p:cNvPicPr>
          <p:nvPr/>
        </p:nvPicPr>
        <p:blipFill>
          <a:blip r:embed="rId4"/>
          <a:stretch>
            <a:fillRect/>
          </a:stretch>
        </p:blipFill>
        <p:spPr>
          <a:xfrm>
            <a:off x="7673079" y="2483529"/>
            <a:ext cx="4125555" cy="1259711"/>
          </a:xfrm>
          <a:prstGeom prst="rect">
            <a:avLst/>
          </a:prstGeom>
        </p:spPr>
      </p:pic>
      <p:pic>
        <p:nvPicPr>
          <p:cNvPr id="11" name="Picture 10">
            <a:extLst>
              <a:ext uri="{FF2B5EF4-FFF2-40B4-BE49-F238E27FC236}">
                <a16:creationId xmlns:a16="http://schemas.microsoft.com/office/drawing/2014/main" id="{C841566F-8F1C-72C4-CA43-94CCD2C34870}"/>
              </a:ext>
            </a:extLst>
          </p:cNvPr>
          <p:cNvPicPr>
            <a:picLocks noChangeAspect="1"/>
          </p:cNvPicPr>
          <p:nvPr/>
        </p:nvPicPr>
        <p:blipFill>
          <a:blip r:embed="rId5"/>
          <a:stretch>
            <a:fillRect/>
          </a:stretch>
        </p:blipFill>
        <p:spPr>
          <a:xfrm>
            <a:off x="5338916" y="1181942"/>
            <a:ext cx="6581482" cy="734533"/>
          </a:xfrm>
          <a:prstGeom prst="rect">
            <a:avLst/>
          </a:prstGeom>
        </p:spPr>
      </p:pic>
    </p:spTree>
    <p:extLst>
      <p:ext uri="{BB962C8B-B14F-4D97-AF65-F5344CB8AC3E}">
        <p14:creationId xmlns:p14="http://schemas.microsoft.com/office/powerpoint/2010/main" val="10850420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ACE45D-D481-74F8-3A25-98319230C532}"/>
              </a:ext>
            </a:extLst>
          </p:cNvPr>
          <p:cNvSpPr>
            <a:spLocks noGrp="1"/>
          </p:cNvSpPr>
          <p:nvPr>
            <p:ph type="title"/>
          </p:nvPr>
        </p:nvSpPr>
        <p:spPr>
          <a:xfrm>
            <a:off x="3603434" y="192488"/>
            <a:ext cx="4739148" cy="755820"/>
          </a:xfrm>
        </p:spPr>
        <p:txBody>
          <a:bodyPr>
            <a:normAutofit/>
          </a:bodyPr>
          <a:lstStyle/>
          <a:p>
            <a:r>
              <a:rPr lang="en-US" sz="4400" dirty="0"/>
              <a:t>Feature Importance</a:t>
            </a:r>
          </a:p>
        </p:txBody>
      </p:sp>
      <p:pic>
        <p:nvPicPr>
          <p:cNvPr id="6" name="Picture 5">
            <a:extLst>
              <a:ext uri="{FF2B5EF4-FFF2-40B4-BE49-F238E27FC236}">
                <a16:creationId xmlns:a16="http://schemas.microsoft.com/office/drawing/2014/main" id="{F3B9B4BE-7002-918D-F444-C37C04FC05C4}"/>
              </a:ext>
            </a:extLst>
          </p:cNvPr>
          <p:cNvPicPr>
            <a:picLocks noChangeAspect="1"/>
          </p:cNvPicPr>
          <p:nvPr/>
        </p:nvPicPr>
        <p:blipFill>
          <a:blip r:embed="rId3"/>
          <a:stretch>
            <a:fillRect/>
          </a:stretch>
        </p:blipFill>
        <p:spPr>
          <a:xfrm>
            <a:off x="848087" y="1264683"/>
            <a:ext cx="5124921" cy="792143"/>
          </a:xfrm>
          <a:prstGeom prst="rect">
            <a:avLst/>
          </a:prstGeom>
        </p:spPr>
      </p:pic>
      <p:pic>
        <p:nvPicPr>
          <p:cNvPr id="13" name="Content Placeholder 12">
            <a:extLst>
              <a:ext uri="{FF2B5EF4-FFF2-40B4-BE49-F238E27FC236}">
                <a16:creationId xmlns:a16="http://schemas.microsoft.com/office/drawing/2014/main" id="{DC33B346-8D06-598F-9E12-8309A0EB2158}"/>
              </a:ext>
            </a:extLst>
          </p:cNvPr>
          <p:cNvPicPr>
            <a:picLocks noGrp="1" noChangeAspect="1"/>
          </p:cNvPicPr>
          <p:nvPr>
            <p:ph idx="1"/>
          </p:nvPr>
        </p:nvPicPr>
        <p:blipFill>
          <a:blip r:embed="rId4"/>
          <a:stretch>
            <a:fillRect/>
          </a:stretch>
        </p:blipFill>
        <p:spPr>
          <a:xfrm>
            <a:off x="412955" y="2169410"/>
            <a:ext cx="5233224" cy="4688590"/>
          </a:xfrm>
        </p:spPr>
      </p:pic>
      <p:pic>
        <p:nvPicPr>
          <p:cNvPr id="16" name="Picture 15">
            <a:extLst>
              <a:ext uri="{FF2B5EF4-FFF2-40B4-BE49-F238E27FC236}">
                <a16:creationId xmlns:a16="http://schemas.microsoft.com/office/drawing/2014/main" id="{2D49A5E0-FCCC-3841-5666-B00CB4DBDC90}"/>
              </a:ext>
            </a:extLst>
          </p:cNvPr>
          <p:cNvPicPr>
            <a:picLocks noChangeAspect="1"/>
          </p:cNvPicPr>
          <p:nvPr/>
        </p:nvPicPr>
        <p:blipFill>
          <a:blip r:embed="rId5"/>
          <a:stretch>
            <a:fillRect/>
          </a:stretch>
        </p:blipFill>
        <p:spPr>
          <a:xfrm>
            <a:off x="6617740" y="1264683"/>
            <a:ext cx="4985013" cy="5525425"/>
          </a:xfrm>
          <a:prstGeom prst="rect">
            <a:avLst/>
          </a:prstGeom>
        </p:spPr>
      </p:pic>
      <p:sp>
        <p:nvSpPr>
          <p:cNvPr id="3" name="TextBox 2">
            <a:extLst>
              <a:ext uri="{FF2B5EF4-FFF2-40B4-BE49-F238E27FC236}">
                <a16:creationId xmlns:a16="http://schemas.microsoft.com/office/drawing/2014/main" id="{4467D4F5-4F62-C358-2FA1-D01AFCA2AEAB}"/>
              </a:ext>
            </a:extLst>
          </p:cNvPr>
          <p:cNvSpPr txBox="1"/>
          <p:nvPr/>
        </p:nvSpPr>
        <p:spPr>
          <a:xfrm>
            <a:off x="848087" y="927762"/>
            <a:ext cx="3648457" cy="369332"/>
          </a:xfrm>
          <a:prstGeom prst="rect">
            <a:avLst/>
          </a:prstGeom>
          <a:noFill/>
        </p:spPr>
        <p:txBody>
          <a:bodyPr wrap="square" rtlCol="0">
            <a:spAutoFit/>
          </a:bodyPr>
          <a:lstStyle/>
          <a:p>
            <a:r>
              <a:rPr lang="en-US" dirty="0"/>
              <a:t>Logistic Regression</a:t>
            </a:r>
          </a:p>
        </p:txBody>
      </p:sp>
      <p:sp>
        <p:nvSpPr>
          <p:cNvPr id="4" name="TextBox 3">
            <a:extLst>
              <a:ext uri="{FF2B5EF4-FFF2-40B4-BE49-F238E27FC236}">
                <a16:creationId xmlns:a16="http://schemas.microsoft.com/office/drawing/2014/main" id="{0B4541A5-F7DA-DC3A-C376-8EB6EF2A1540}"/>
              </a:ext>
            </a:extLst>
          </p:cNvPr>
          <p:cNvSpPr txBox="1"/>
          <p:nvPr/>
        </p:nvSpPr>
        <p:spPr>
          <a:xfrm>
            <a:off x="6794090" y="895351"/>
            <a:ext cx="2772697" cy="369332"/>
          </a:xfrm>
          <a:prstGeom prst="rect">
            <a:avLst/>
          </a:prstGeom>
          <a:noFill/>
        </p:spPr>
        <p:txBody>
          <a:bodyPr wrap="square" rtlCol="0">
            <a:spAutoFit/>
          </a:bodyPr>
          <a:lstStyle/>
          <a:p>
            <a:r>
              <a:rPr lang="en-US" dirty="0"/>
              <a:t>XGBoost Classifier</a:t>
            </a:r>
          </a:p>
        </p:txBody>
      </p:sp>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a16="http://schemas.microsoft.com/office/drawing/2014/main" id="{138D7465-A994-25EA-8F4D-23D3D7BBF173}"/>
                  </a:ext>
                </a:extLst>
              </p14:cNvPr>
              <p14:cNvContentPartPr/>
              <p14:nvPr/>
            </p14:nvContentPartPr>
            <p14:xfrm>
              <a:off x="3519697" y="530508"/>
              <a:ext cx="360" cy="360"/>
            </p14:xfrm>
          </p:contentPart>
        </mc:Choice>
        <mc:Fallback xmlns="">
          <p:pic>
            <p:nvPicPr>
              <p:cNvPr id="5" name="Ink 4">
                <a:extLst>
                  <a:ext uri="{FF2B5EF4-FFF2-40B4-BE49-F238E27FC236}">
                    <a16:creationId xmlns:a16="http://schemas.microsoft.com/office/drawing/2014/main" id="{138D7465-A994-25EA-8F4D-23D3D7BBF173}"/>
                  </a:ext>
                </a:extLst>
              </p:cNvPr>
              <p:cNvPicPr/>
              <p:nvPr/>
            </p:nvPicPr>
            <p:blipFill>
              <a:blip r:embed="rId7"/>
              <a:stretch>
                <a:fillRect/>
              </a:stretch>
            </p:blipFill>
            <p:spPr>
              <a:xfrm>
                <a:off x="3457057" y="467868"/>
                <a:ext cx="126000" cy="126000"/>
              </a:xfrm>
              <a:prstGeom prst="rect">
                <a:avLst/>
              </a:prstGeom>
            </p:spPr>
          </p:pic>
        </mc:Fallback>
      </mc:AlternateContent>
    </p:spTree>
    <p:extLst>
      <p:ext uri="{BB962C8B-B14F-4D97-AF65-F5344CB8AC3E}">
        <p14:creationId xmlns:p14="http://schemas.microsoft.com/office/powerpoint/2010/main" val="34326300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FC2018-8D81-F708-910F-2A32C5888D80}"/>
              </a:ext>
            </a:extLst>
          </p:cNvPr>
          <p:cNvSpPr>
            <a:spLocks noGrp="1"/>
          </p:cNvSpPr>
          <p:nvPr>
            <p:ph type="title"/>
          </p:nvPr>
        </p:nvSpPr>
        <p:spPr>
          <a:xfrm>
            <a:off x="3741469" y="64223"/>
            <a:ext cx="4709062" cy="937731"/>
          </a:xfrm>
        </p:spPr>
        <p:txBody>
          <a:bodyPr>
            <a:normAutofit/>
          </a:bodyPr>
          <a:lstStyle/>
          <a:p>
            <a:r>
              <a:rPr lang="en-US" sz="4800" dirty="0"/>
              <a:t>Confusion matrix</a:t>
            </a:r>
          </a:p>
        </p:txBody>
      </p:sp>
      <p:sp>
        <p:nvSpPr>
          <p:cNvPr id="7" name="TextBox 6">
            <a:extLst>
              <a:ext uri="{FF2B5EF4-FFF2-40B4-BE49-F238E27FC236}">
                <a16:creationId xmlns:a16="http://schemas.microsoft.com/office/drawing/2014/main" id="{503FDED7-ACB9-9EFD-844C-0F5E61E14371}"/>
              </a:ext>
            </a:extLst>
          </p:cNvPr>
          <p:cNvSpPr txBox="1"/>
          <p:nvPr/>
        </p:nvSpPr>
        <p:spPr>
          <a:xfrm>
            <a:off x="1304445" y="2020092"/>
            <a:ext cx="3009837" cy="369332"/>
          </a:xfrm>
          <a:prstGeom prst="rect">
            <a:avLst/>
          </a:prstGeom>
          <a:noFill/>
        </p:spPr>
        <p:txBody>
          <a:bodyPr wrap="square" rtlCol="0">
            <a:spAutoFit/>
          </a:bodyPr>
          <a:lstStyle/>
          <a:p>
            <a:r>
              <a:rPr lang="en-US" dirty="0"/>
              <a:t>Logistic Regression</a:t>
            </a:r>
          </a:p>
        </p:txBody>
      </p:sp>
      <p:pic>
        <p:nvPicPr>
          <p:cNvPr id="10" name="Picture 9">
            <a:extLst>
              <a:ext uri="{FF2B5EF4-FFF2-40B4-BE49-F238E27FC236}">
                <a16:creationId xmlns:a16="http://schemas.microsoft.com/office/drawing/2014/main" id="{60B21018-285D-0F2E-24FE-F565D5476B41}"/>
              </a:ext>
            </a:extLst>
          </p:cNvPr>
          <p:cNvPicPr>
            <a:picLocks noChangeAspect="1"/>
          </p:cNvPicPr>
          <p:nvPr/>
        </p:nvPicPr>
        <p:blipFill>
          <a:blip r:embed="rId3"/>
          <a:stretch>
            <a:fillRect/>
          </a:stretch>
        </p:blipFill>
        <p:spPr>
          <a:xfrm>
            <a:off x="273225" y="2481426"/>
            <a:ext cx="5571254" cy="4312351"/>
          </a:xfrm>
          <a:prstGeom prst="rect">
            <a:avLst/>
          </a:prstGeom>
        </p:spPr>
      </p:pic>
      <p:sp>
        <p:nvSpPr>
          <p:cNvPr id="12" name="TextBox 11">
            <a:extLst>
              <a:ext uri="{FF2B5EF4-FFF2-40B4-BE49-F238E27FC236}">
                <a16:creationId xmlns:a16="http://schemas.microsoft.com/office/drawing/2014/main" id="{47A42235-104F-9DF8-1424-7B6B3F60BA6C}"/>
              </a:ext>
            </a:extLst>
          </p:cNvPr>
          <p:cNvSpPr txBox="1"/>
          <p:nvPr/>
        </p:nvSpPr>
        <p:spPr>
          <a:xfrm>
            <a:off x="8036202" y="947555"/>
            <a:ext cx="3239139" cy="646331"/>
          </a:xfrm>
          <a:prstGeom prst="rect">
            <a:avLst/>
          </a:prstGeom>
          <a:noFill/>
        </p:spPr>
        <p:txBody>
          <a:bodyPr wrap="square">
            <a:spAutoFit/>
          </a:bodyPr>
          <a:lstStyle/>
          <a:p>
            <a:r>
              <a:rPr lang="en-US" dirty="0">
                <a:solidFill>
                  <a:srgbClr val="0070C0"/>
                </a:solidFill>
              </a:rPr>
              <a:t>Labels = 'Active' , 'Default’</a:t>
            </a:r>
          </a:p>
          <a:p>
            <a:r>
              <a:rPr lang="en-US" dirty="0">
                <a:solidFill>
                  <a:srgbClr val="0070C0"/>
                </a:solidFill>
              </a:rPr>
              <a:t>    Default = 1      Active = 0</a:t>
            </a:r>
          </a:p>
        </p:txBody>
      </p:sp>
      <p:pic>
        <p:nvPicPr>
          <p:cNvPr id="14" name="Picture 13">
            <a:extLst>
              <a:ext uri="{FF2B5EF4-FFF2-40B4-BE49-F238E27FC236}">
                <a16:creationId xmlns:a16="http://schemas.microsoft.com/office/drawing/2014/main" id="{3D674EAE-61E4-0F8F-BD17-160943783100}"/>
              </a:ext>
            </a:extLst>
          </p:cNvPr>
          <p:cNvPicPr>
            <a:picLocks noChangeAspect="1"/>
          </p:cNvPicPr>
          <p:nvPr/>
        </p:nvPicPr>
        <p:blipFill>
          <a:blip r:embed="rId4"/>
          <a:stretch>
            <a:fillRect/>
          </a:stretch>
        </p:blipFill>
        <p:spPr>
          <a:xfrm>
            <a:off x="6440583" y="2477218"/>
            <a:ext cx="5154589" cy="4345673"/>
          </a:xfrm>
          <a:prstGeom prst="rect">
            <a:avLst/>
          </a:prstGeom>
        </p:spPr>
      </p:pic>
      <p:sp>
        <p:nvSpPr>
          <p:cNvPr id="15" name="TextBox 14">
            <a:extLst>
              <a:ext uri="{FF2B5EF4-FFF2-40B4-BE49-F238E27FC236}">
                <a16:creationId xmlns:a16="http://schemas.microsoft.com/office/drawing/2014/main" id="{630A8C7C-ADB1-68FB-42B6-FF72559A5722}"/>
              </a:ext>
            </a:extLst>
          </p:cNvPr>
          <p:cNvSpPr txBox="1"/>
          <p:nvPr/>
        </p:nvSpPr>
        <p:spPr>
          <a:xfrm>
            <a:off x="7877719" y="1933933"/>
            <a:ext cx="3677264" cy="369332"/>
          </a:xfrm>
          <a:prstGeom prst="rect">
            <a:avLst/>
          </a:prstGeom>
          <a:noFill/>
        </p:spPr>
        <p:txBody>
          <a:bodyPr wrap="square" rtlCol="0">
            <a:spAutoFit/>
          </a:bodyPr>
          <a:lstStyle/>
          <a:p>
            <a:r>
              <a:rPr lang="en-US" dirty="0"/>
              <a:t>XGBoost Classifier</a:t>
            </a:r>
          </a:p>
        </p:txBody>
      </p:sp>
      <p:pic>
        <p:nvPicPr>
          <p:cNvPr id="4" name="Picture 3">
            <a:extLst>
              <a:ext uri="{FF2B5EF4-FFF2-40B4-BE49-F238E27FC236}">
                <a16:creationId xmlns:a16="http://schemas.microsoft.com/office/drawing/2014/main" id="{96FA983D-704A-F17A-9E23-FBC0250FF216}"/>
              </a:ext>
            </a:extLst>
          </p:cNvPr>
          <p:cNvPicPr>
            <a:picLocks noChangeAspect="1"/>
          </p:cNvPicPr>
          <p:nvPr/>
        </p:nvPicPr>
        <p:blipFill>
          <a:blip r:embed="rId5"/>
          <a:stretch>
            <a:fillRect/>
          </a:stretch>
        </p:blipFill>
        <p:spPr>
          <a:xfrm>
            <a:off x="711262" y="969065"/>
            <a:ext cx="3444538" cy="762066"/>
          </a:xfrm>
          <a:prstGeom prst="rect">
            <a:avLst/>
          </a:prstGeom>
        </p:spPr>
      </p:pic>
      <mc:AlternateContent xmlns:mc="http://schemas.openxmlformats.org/markup-compatibility/2006" xmlns:p14="http://schemas.microsoft.com/office/powerpoint/2010/main">
        <mc:Choice Requires="p14">
          <p:contentPart p14:bwMode="auto" r:id="rId6">
            <p14:nvContentPartPr>
              <p14:cNvPr id="3" name="Ink 2">
                <a:extLst>
                  <a:ext uri="{FF2B5EF4-FFF2-40B4-BE49-F238E27FC236}">
                    <a16:creationId xmlns:a16="http://schemas.microsoft.com/office/drawing/2014/main" id="{9637C83C-CA38-7F52-3B51-0D245EC700BD}"/>
                  </a:ext>
                </a:extLst>
              </p14:cNvPr>
              <p14:cNvContentPartPr/>
              <p14:nvPr/>
            </p14:nvContentPartPr>
            <p14:xfrm>
              <a:off x="3647497" y="481548"/>
              <a:ext cx="360" cy="360"/>
            </p14:xfrm>
          </p:contentPart>
        </mc:Choice>
        <mc:Fallback xmlns="">
          <p:pic>
            <p:nvPicPr>
              <p:cNvPr id="3" name="Ink 2">
                <a:extLst>
                  <a:ext uri="{FF2B5EF4-FFF2-40B4-BE49-F238E27FC236}">
                    <a16:creationId xmlns:a16="http://schemas.microsoft.com/office/drawing/2014/main" id="{9637C83C-CA38-7F52-3B51-0D245EC700BD}"/>
                  </a:ext>
                </a:extLst>
              </p:cNvPr>
              <p:cNvPicPr/>
              <p:nvPr/>
            </p:nvPicPr>
            <p:blipFill>
              <a:blip r:embed="rId7"/>
              <a:stretch>
                <a:fillRect/>
              </a:stretch>
            </p:blipFill>
            <p:spPr>
              <a:xfrm>
                <a:off x="3584857" y="418548"/>
                <a:ext cx="126000" cy="126000"/>
              </a:xfrm>
              <a:prstGeom prst="rect">
                <a:avLst/>
              </a:prstGeom>
            </p:spPr>
          </p:pic>
        </mc:Fallback>
      </mc:AlternateContent>
    </p:spTree>
    <p:extLst>
      <p:ext uri="{BB962C8B-B14F-4D97-AF65-F5344CB8AC3E}">
        <p14:creationId xmlns:p14="http://schemas.microsoft.com/office/powerpoint/2010/main" val="33624796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Picture 10" descr="A screenshot of a computer code&#10;&#10;Description automatically generated">
            <a:extLst>
              <a:ext uri="{FF2B5EF4-FFF2-40B4-BE49-F238E27FC236}">
                <a16:creationId xmlns:a16="http://schemas.microsoft.com/office/drawing/2014/main" id="{B58E2EE1-5D54-0739-7EA3-C312D7FC8652}"/>
              </a:ext>
            </a:extLst>
          </p:cNvPr>
          <p:cNvPicPr>
            <a:picLocks noChangeAspect="1"/>
          </p:cNvPicPr>
          <p:nvPr/>
        </p:nvPicPr>
        <p:blipFill>
          <a:blip r:embed="rId3"/>
          <a:stretch>
            <a:fillRect/>
          </a:stretch>
        </p:blipFill>
        <p:spPr>
          <a:xfrm>
            <a:off x="111628" y="956820"/>
            <a:ext cx="5662018" cy="2717770"/>
          </a:xfrm>
          <a:prstGeom prst="rect">
            <a:avLst/>
          </a:prstGeom>
        </p:spPr>
      </p:pic>
      <p:pic>
        <p:nvPicPr>
          <p:cNvPr id="5" name="Content Placeholder 4" descr="A graph and diagram of a graph&#10;&#10;Description automatically generated with medium confidence">
            <a:extLst>
              <a:ext uri="{FF2B5EF4-FFF2-40B4-BE49-F238E27FC236}">
                <a16:creationId xmlns:a16="http://schemas.microsoft.com/office/drawing/2014/main" id="{1D3629EC-9DE8-4F78-DA88-D5A56EBDDF25}"/>
              </a:ext>
            </a:extLst>
          </p:cNvPr>
          <p:cNvPicPr>
            <a:picLocks noGrp="1" noChangeAspect="1"/>
          </p:cNvPicPr>
          <p:nvPr>
            <p:ph idx="1"/>
          </p:nvPr>
        </p:nvPicPr>
        <p:blipFill rotWithShape="1">
          <a:blip r:embed="rId4"/>
          <a:srcRect t="2735" r="48295" b="-1"/>
          <a:stretch/>
        </p:blipFill>
        <p:spPr>
          <a:xfrm>
            <a:off x="7023706" y="424820"/>
            <a:ext cx="3742617" cy="3274159"/>
          </a:xfrm>
          <a:prstGeom prst="rect">
            <a:avLst/>
          </a:prstGeom>
        </p:spPr>
      </p:pic>
      <p:pic>
        <p:nvPicPr>
          <p:cNvPr id="13" name="Picture 12" descr="A graph of a function&#10;&#10;Description automatically generated with medium confidence">
            <a:extLst>
              <a:ext uri="{FF2B5EF4-FFF2-40B4-BE49-F238E27FC236}">
                <a16:creationId xmlns:a16="http://schemas.microsoft.com/office/drawing/2014/main" id="{6AE2C0E8-6F0F-867E-A032-C31A569CCEAF}"/>
              </a:ext>
            </a:extLst>
          </p:cNvPr>
          <p:cNvPicPr>
            <a:picLocks noChangeAspect="1"/>
          </p:cNvPicPr>
          <p:nvPr/>
        </p:nvPicPr>
        <p:blipFill rotWithShape="1">
          <a:blip r:embed="rId5"/>
          <a:srcRect r="48181"/>
          <a:stretch/>
        </p:blipFill>
        <p:spPr>
          <a:xfrm>
            <a:off x="7216878" y="3674590"/>
            <a:ext cx="3742617" cy="3183410"/>
          </a:xfrm>
          <a:prstGeom prst="rect">
            <a:avLst/>
          </a:prstGeom>
        </p:spPr>
      </p:pic>
      <p:pic>
        <p:nvPicPr>
          <p:cNvPr id="19" name="Picture 18" descr="A close-up of a computer code&#10;&#10;Description automatically generated">
            <a:extLst>
              <a:ext uri="{FF2B5EF4-FFF2-40B4-BE49-F238E27FC236}">
                <a16:creationId xmlns:a16="http://schemas.microsoft.com/office/drawing/2014/main" id="{04553454-9551-DEB4-1FF9-16CDF03E2302}"/>
              </a:ext>
            </a:extLst>
          </p:cNvPr>
          <p:cNvPicPr>
            <a:picLocks noChangeAspect="1"/>
          </p:cNvPicPr>
          <p:nvPr/>
        </p:nvPicPr>
        <p:blipFill>
          <a:blip r:embed="rId6"/>
          <a:stretch>
            <a:fillRect/>
          </a:stretch>
        </p:blipFill>
        <p:spPr>
          <a:xfrm>
            <a:off x="294852" y="4477537"/>
            <a:ext cx="5295570" cy="929896"/>
          </a:xfrm>
          <a:prstGeom prst="rect">
            <a:avLst/>
          </a:prstGeom>
        </p:spPr>
      </p:pic>
      <p:sp>
        <p:nvSpPr>
          <p:cNvPr id="29" name="TextBox 28">
            <a:extLst>
              <a:ext uri="{FF2B5EF4-FFF2-40B4-BE49-F238E27FC236}">
                <a16:creationId xmlns:a16="http://schemas.microsoft.com/office/drawing/2014/main" id="{FA50F52E-9D5B-DB4F-1B43-D39FAA0E071C}"/>
              </a:ext>
            </a:extLst>
          </p:cNvPr>
          <p:cNvSpPr txBox="1"/>
          <p:nvPr/>
        </p:nvSpPr>
        <p:spPr>
          <a:xfrm>
            <a:off x="4214050" y="54053"/>
            <a:ext cx="2792362" cy="646331"/>
          </a:xfrm>
          <a:prstGeom prst="rect">
            <a:avLst/>
          </a:prstGeom>
          <a:noFill/>
        </p:spPr>
        <p:txBody>
          <a:bodyPr wrap="square">
            <a:spAutoFit/>
          </a:bodyPr>
          <a:lstStyle/>
          <a:p>
            <a:r>
              <a:rPr lang="en-US" sz="3600" dirty="0"/>
              <a:t>ROC &amp; AUC</a:t>
            </a:r>
          </a:p>
        </p:txBody>
      </p:sp>
      <p:sp>
        <p:nvSpPr>
          <p:cNvPr id="2" name="TextBox 1">
            <a:extLst>
              <a:ext uri="{FF2B5EF4-FFF2-40B4-BE49-F238E27FC236}">
                <a16:creationId xmlns:a16="http://schemas.microsoft.com/office/drawing/2014/main" id="{2774375D-CB1E-BEF3-7190-0C3B5E6658B5}"/>
              </a:ext>
            </a:extLst>
          </p:cNvPr>
          <p:cNvSpPr txBox="1"/>
          <p:nvPr/>
        </p:nvSpPr>
        <p:spPr>
          <a:xfrm>
            <a:off x="314661" y="5901180"/>
            <a:ext cx="5732384" cy="646331"/>
          </a:xfrm>
          <a:prstGeom prst="rect">
            <a:avLst/>
          </a:prstGeom>
          <a:noFill/>
        </p:spPr>
        <p:txBody>
          <a:bodyPr wrap="square" rtlCol="0">
            <a:spAutoFit/>
          </a:bodyPr>
          <a:lstStyle/>
          <a:p>
            <a:r>
              <a:rPr lang="en-US" dirty="0">
                <a:solidFill>
                  <a:srgbClr val="FF0000"/>
                </a:solidFill>
              </a:rPr>
              <a:t>0.8 &lt; AUC &lt; 0.9 :  Good classifier with moderate discrimination capability.</a:t>
            </a:r>
          </a:p>
        </p:txBody>
      </p:sp>
      <p:sp>
        <p:nvSpPr>
          <p:cNvPr id="3" name="TextBox 2">
            <a:extLst>
              <a:ext uri="{FF2B5EF4-FFF2-40B4-BE49-F238E27FC236}">
                <a16:creationId xmlns:a16="http://schemas.microsoft.com/office/drawing/2014/main" id="{69249CEB-FB09-31B2-616B-8E4DFB3D5EAF}"/>
              </a:ext>
            </a:extLst>
          </p:cNvPr>
          <p:cNvSpPr txBox="1"/>
          <p:nvPr/>
        </p:nvSpPr>
        <p:spPr>
          <a:xfrm>
            <a:off x="111628" y="619432"/>
            <a:ext cx="2651237" cy="369332"/>
          </a:xfrm>
          <a:prstGeom prst="rect">
            <a:avLst/>
          </a:prstGeom>
          <a:noFill/>
        </p:spPr>
        <p:txBody>
          <a:bodyPr wrap="square" rtlCol="0">
            <a:spAutoFit/>
          </a:bodyPr>
          <a:lstStyle/>
          <a:p>
            <a:r>
              <a:rPr lang="en-US" dirty="0"/>
              <a:t>Logistic Regression</a:t>
            </a:r>
          </a:p>
        </p:txBody>
      </p:sp>
      <p:sp>
        <p:nvSpPr>
          <p:cNvPr id="4" name="TextBox 3">
            <a:extLst>
              <a:ext uri="{FF2B5EF4-FFF2-40B4-BE49-F238E27FC236}">
                <a16:creationId xmlns:a16="http://schemas.microsoft.com/office/drawing/2014/main" id="{517AE9C8-EEEE-98B4-B973-7238CE0FF13C}"/>
              </a:ext>
            </a:extLst>
          </p:cNvPr>
          <p:cNvSpPr txBox="1"/>
          <p:nvPr/>
        </p:nvSpPr>
        <p:spPr>
          <a:xfrm>
            <a:off x="186812" y="4108205"/>
            <a:ext cx="3116826" cy="369332"/>
          </a:xfrm>
          <a:prstGeom prst="rect">
            <a:avLst/>
          </a:prstGeom>
          <a:noFill/>
        </p:spPr>
        <p:txBody>
          <a:bodyPr wrap="square" rtlCol="0">
            <a:spAutoFit/>
          </a:bodyPr>
          <a:lstStyle/>
          <a:p>
            <a:r>
              <a:rPr lang="en-US" dirty="0"/>
              <a:t>XGBoost Classifier </a:t>
            </a:r>
          </a:p>
        </p:txBody>
      </p:sp>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BC60D151-B027-6BB0-6F1B-9BEAC5D0A866}"/>
                  </a:ext>
                </a:extLst>
              </p14:cNvPr>
              <p14:cNvContentPartPr/>
              <p14:nvPr/>
            </p14:nvContentPartPr>
            <p14:xfrm>
              <a:off x="4168777" y="373548"/>
              <a:ext cx="360" cy="360"/>
            </p14:xfrm>
          </p:contentPart>
        </mc:Choice>
        <mc:Fallback xmlns="">
          <p:pic>
            <p:nvPicPr>
              <p:cNvPr id="7" name="Ink 6">
                <a:extLst>
                  <a:ext uri="{FF2B5EF4-FFF2-40B4-BE49-F238E27FC236}">
                    <a16:creationId xmlns:a16="http://schemas.microsoft.com/office/drawing/2014/main" id="{BC60D151-B027-6BB0-6F1B-9BEAC5D0A866}"/>
                  </a:ext>
                </a:extLst>
              </p:cNvPr>
              <p:cNvPicPr/>
              <p:nvPr/>
            </p:nvPicPr>
            <p:blipFill>
              <a:blip r:embed="rId8"/>
              <a:stretch>
                <a:fillRect/>
              </a:stretch>
            </p:blipFill>
            <p:spPr>
              <a:xfrm>
                <a:off x="4105777" y="310908"/>
                <a:ext cx="126000" cy="126000"/>
              </a:xfrm>
              <a:prstGeom prst="rect">
                <a:avLst/>
              </a:prstGeom>
            </p:spPr>
          </p:pic>
        </mc:Fallback>
      </mc:AlternateContent>
    </p:spTree>
    <p:extLst>
      <p:ext uri="{BB962C8B-B14F-4D97-AF65-F5344CB8AC3E}">
        <p14:creationId xmlns:p14="http://schemas.microsoft.com/office/powerpoint/2010/main" val="26681652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8E24BB-F503-9982-4081-E1D752574F59}"/>
              </a:ext>
            </a:extLst>
          </p:cNvPr>
          <p:cNvSpPr>
            <a:spLocks noGrp="1"/>
          </p:cNvSpPr>
          <p:nvPr>
            <p:ph type="title"/>
          </p:nvPr>
        </p:nvSpPr>
        <p:spPr>
          <a:xfrm>
            <a:off x="363959" y="235641"/>
            <a:ext cx="11828041" cy="308758"/>
          </a:xfrm>
        </p:spPr>
        <p:txBody>
          <a:bodyPr>
            <a:normAutofit fontScale="90000"/>
          </a:bodyPr>
          <a:lstStyle/>
          <a:p>
            <a:r>
              <a:rPr lang="en-US" sz="4000" dirty="0"/>
              <a:t>Plot the train set</a:t>
            </a:r>
            <a:r>
              <a:rPr lang="en-US" dirty="0"/>
              <a:t>		  		  </a:t>
            </a:r>
            <a:r>
              <a:rPr lang="en-US" sz="4000" dirty="0"/>
              <a:t>plot the test set</a:t>
            </a:r>
          </a:p>
        </p:txBody>
      </p:sp>
      <p:pic>
        <p:nvPicPr>
          <p:cNvPr id="9" name="Content Placeholder 8">
            <a:extLst>
              <a:ext uri="{FF2B5EF4-FFF2-40B4-BE49-F238E27FC236}">
                <a16:creationId xmlns:a16="http://schemas.microsoft.com/office/drawing/2014/main" id="{FCD37CAF-B49D-B3CD-3B9C-939B967A30F9}"/>
              </a:ext>
            </a:extLst>
          </p:cNvPr>
          <p:cNvPicPr>
            <a:picLocks noGrp="1" noChangeAspect="1"/>
          </p:cNvPicPr>
          <p:nvPr>
            <p:ph idx="1"/>
          </p:nvPr>
        </p:nvPicPr>
        <p:blipFill>
          <a:blip r:embed="rId2"/>
          <a:stretch>
            <a:fillRect/>
          </a:stretch>
        </p:blipFill>
        <p:spPr>
          <a:xfrm>
            <a:off x="811887" y="3793374"/>
            <a:ext cx="4684303" cy="3007102"/>
          </a:xfrm>
        </p:spPr>
      </p:pic>
      <p:pic>
        <p:nvPicPr>
          <p:cNvPr id="11" name="Picture 10">
            <a:extLst>
              <a:ext uri="{FF2B5EF4-FFF2-40B4-BE49-F238E27FC236}">
                <a16:creationId xmlns:a16="http://schemas.microsoft.com/office/drawing/2014/main" id="{31174894-B125-0782-E084-D9D24A6CD18A}"/>
              </a:ext>
            </a:extLst>
          </p:cNvPr>
          <p:cNvPicPr>
            <a:picLocks noChangeAspect="1"/>
          </p:cNvPicPr>
          <p:nvPr/>
        </p:nvPicPr>
        <p:blipFill>
          <a:blip r:embed="rId3"/>
          <a:stretch>
            <a:fillRect/>
          </a:stretch>
        </p:blipFill>
        <p:spPr>
          <a:xfrm>
            <a:off x="314798" y="722203"/>
            <a:ext cx="6668078" cy="3101609"/>
          </a:xfrm>
          <a:prstGeom prst="rect">
            <a:avLst/>
          </a:prstGeom>
        </p:spPr>
      </p:pic>
      <p:pic>
        <p:nvPicPr>
          <p:cNvPr id="15" name="Picture 14">
            <a:extLst>
              <a:ext uri="{FF2B5EF4-FFF2-40B4-BE49-F238E27FC236}">
                <a16:creationId xmlns:a16="http://schemas.microsoft.com/office/drawing/2014/main" id="{E8763B6B-0934-43FB-2961-E77BAC0197CE}"/>
              </a:ext>
            </a:extLst>
          </p:cNvPr>
          <p:cNvPicPr>
            <a:picLocks noChangeAspect="1"/>
          </p:cNvPicPr>
          <p:nvPr/>
        </p:nvPicPr>
        <p:blipFill>
          <a:blip r:embed="rId4"/>
          <a:stretch>
            <a:fillRect/>
          </a:stretch>
        </p:blipFill>
        <p:spPr>
          <a:xfrm>
            <a:off x="7070061" y="722203"/>
            <a:ext cx="4914761" cy="2893367"/>
          </a:xfrm>
          <a:prstGeom prst="rect">
            <a:avLst/>
          </a:prstGeom>
        </p:spPr>
      </p:pic>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85076FE4-C164-FA98-95D6-569EFE119ED2}"/>
                  </a:ext>
                </a:extLst>
              </p14:cNvPr>
              <p14:cNvContentPartPr/>
              <p14:nvPr/>
            </p14:nvContentPartPr>
            <p14:xfrm>
              <a:off x="314617" y="383268"/>
              <a:ext cx="360" cy="360"/>
            </p14:xfrm>
          </p:contentPart>
        </mc:Choice>
        <mc:Fallback xmlns="">
          <p:pic>
            <p:nvPicPr>
              <p:cNvPr id="3" name="Ink 2">
                <a:extLst>
                  <a:ext uri="{FF2B5EF4-FFF2-40B4-BE49-F238E27FC236}">
                    <a16:creationId xmlns:a16="http://schemas.microsoft.com/office/drawing/2014/main" id="{85076FE4-C164-FA98-95D6-569EFE119ED2}"/>
                  </a:ext>
                </a:extLst>
              </p:cNvPr>
              <p:cNvPicPr/>
              <p:nvPr/>
            </p:nvPicPr>
            <p:blipFill>
              <a:blip r:embed="rId7"/>
              <a:stretch>
                <a:fillRect/>
              </a:stretch>
            </p:blipFill>
            <p:spPr>
              <a:xfrm>
                <a:off x="251977" y="320628"/>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5" name="Ink 4">
                <a:extLst>
                  <a:ext uri="{FF2B5EF4-FFF2-40B4-BE49-F238E27FC236}">
                    <a16:creationId xmlns:a16="http://schemas.microsoft.com/office/drawing/2014/main" id="{9E2C2C1E-401C-B93A-16B2-4092C22FAAED}"/>
                  </a:ext>
                </a:extLst>
              </p14:cNvPr>
              <p14:cNvContentPartPr/>
              <p14:nvPr/>
            </p14:nvContentPartPr>
            <p14:xfrm>
              <a:off x="7157497" y="363468"/>
              <a:ext cx="360" cy="360"/>
            </p14:xfrm>
          </p:contentPart>
        </mc:Choice>
        <mc:Fallback xmlns="">
          <p:pic>
            <p:nvPicPr>
              <p:cNvPr id="5" name="Ink 4">
                <a:extLst>
                  <a:ext uri="{FF2B5EF4-FFF2-40B4-BE49-F238E27FC236}">
                    <a16:creationId xmlns:a16="http://schemas.microsoft.com/office/drawing/2014/main" id="{9E2C2C1E-401C-B93A-16B2-4092C22FAAED}"/>
                  </a:ext>
                </a:extLst>
              </p:cNvPr>
              <p:cNvPicPr/>
              <p:nvPr/>
            </p:nvPicPr>
            <p:blipFill>
              <a:blip r:embed="rId7"/>
              <a:stretch>
                <a:fillRect/>
              </a:stretch>
            </p:blipFill>
            <p:spPr>
              <a:xfrm>
                <a:off x="7094497" y="300468"/>
                <a:ext cx="126000" cy="126000"/>
              </a:xfrm>
              <a:prstGeom prst="rect">
                <a:avLst/>
              </a:prstGeom>
            </p:spPr>
          </p:pic>
        </mc:Fallback>
      </mc:AlternateContent>
      <p:pic>
        <p:nvPicPr>
          <p:cNvPr id="6" name="Picture 5">
            <a:extLst>
              <a:ext uri="{FF2B5EF4-FFF2-40B4-BE49-F238E27FC236}">
                <a16:creationId xmlns:a16="http://schemas.microsoft.com/office/drawing/2014/main" id="{8ABF1E70-AF5D-920E-0666-F787567D494A}"/>
              </a:ext>
            </a:extLst>
          </p:cNvPr>
          <p:cNvPicPr>
            <a:picLocks noChangeAspect="1"/>
          </p:cNvPicPr>
          <p:nvPr/>
        </p:nvPicPr>
        <p:blipFill>
          <a:blip r:embed="rId9"/>
          <a:stretch>
            <a:fillRect/>
          </a:stretch>
        </p:blipFill>
        <p:spPr>
          <a:xfrm>
            <a:off x="6861332" y="3793374"/>
            <a:ext cx="4770229" cy="2986404"/>
          </a:xfrm>
          <a:prstGeom prst="rect">
            <a:avLst/>
          </a:prstGeom>
        </p:spPr>
      </p:pic>
    </p:spTree>
    <p:extLst>
      <p:ext uri="{BB962C8B-B14F-4D97-AF65-F5344CB8AC3E}">
        <p14:creationId xmlns:p14="http://schemas.microsoft.com/office/powerpoint/2010/main" val="13700477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tint val="75000"/>
                <a:shade val="58000"/>
                <a:satMod val="120000"/>
              </a:schemeClr>
              <a:schemeClr val="bg1">
                <a:tint val="50000"/>
                <a:shade val="96000"/>
              </a:schemeClr>
            </a:duotone>
          </a:blip>
          <a:tile tx="0" ty="0" sx="100000" sy="100000" flip="none" algn="tl"/>
        </a:blipFill>
        <a:effectLst/>
      </p:bgPr>
    </p:bg>
    <p:spTree>
      <p:nvGrpSpPr>
        <p:cNvPr id="1" name=""/>
        <p:cNvGrpSpPr/>
        <p:nvPr/>
      </p:nvGrpSpPr>
      <p:grpSpPr>
        <a:xfrm>
          <a:off x="0" y="0"/>
          <a:ext cx="0" cy="0"/>
          <a:chOff x="0" y="0"/>
          <a:chExt cx="0" cy="0"/>
        </a:xfrm>
      </p:grpSpPr>
      <p:sp>
        <p:nvSpPr>
          <p:cNvPr id="35" name="Freeform: Shape 34">
            <a:extLst>
              <a:ext uri="{FF2B5EF4-FFF2-40B4-BE49-F238E27FC236}">
                <a16:creationId xmlns:a16="http://schemas.microsoft.com/office/drawing/2014/main" id="{438E01D9-B763-427F-BB2E-279167AA58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5497" y="199629"/>
            <a:ext cx="2072691" cy="2072691"/>
          </a:xfrm>
          <a:custGeom>
            <a:avLst/>
            <a:gdLst>
              <a:gd name="connsiteX0" fmla="*/ 1036346 w 2072691"/>
              <a:gd name="connsiteY0" fmla="*/ 116589 h 2072691"/>
              <a:gd name="connsiteX1" fmla="*/ 1956103 w 2072691"/>
              <a:gd name="connsiteY1" fmla="*/ 1036346 h 2072691"/>
              <a:gd name="connsiteX2" fmla="*/ 1036346 w 2072691"/>
              <a:gd name="connsiteY2" fmla="*/ 1956103 h 2072691"/>
              <a:gd name="connsiteX3" fmla="*/ 116589 w 2072691"/>
              <a:gd name="connsiteY3" fmla="*/ 1036346 h 2072691"/>
              <a:gd name="connsiteX4" fmla="*/ 1036346 w 2072691"/>
              <a:gd name="connsiteY4" fmla="*/ 116589 h 2072691"/>
              <a:gd name="connsiteX5" fmla="*/ 1036346 w 2072691"/>
              <a:gd name="connsiteY5" fmla="*/ 90680 h 2072691"/>
              <a:gd name="connsiteX6" fmla="*/ 90680 w 2072691"/>
              <a:gd name="connsiteY6" fmla="*/ 1036346 h 2072691"/>
              <a:gd name="connsiteX7" fmla="*/ 1036346 w 2072691"/>
              <a:gd name="connsiteY7" fmla="*/ 1982011 h 2072691"/>
              <a:gd name="connsiteX8" fmla="*/ 1982011 w 2072691"/>
              <a:gd name="connsiteY8" fmla="*/ 1036346 h 2072691"/>
              <a:gd name="connsiteX9" fmla="*/ 1036346 w 2072691"/>
              <a:gd name="connsiteY9" fmla="*/ 90680 h 2072691"/>
              <a:gd name="connsiteX10" fmla="*/ 1036346 w 2072691"/>
              <a:gd name="connsiteY10" fmla="*/ 0 h 2072691"/>
              <a:gd name="connsiteX11" fmla="*/ 2072691 w 2072691"/>
              <a:gd name="connsiteY11" fmla="*/ 1036346 h 2072691"/>
              <a:gd name="connsiteX12" fmla="*/ 1036346 w 2072691"/>
              <a:gd name="connsiteY12" fmla="*/ 2072691 h 2072691"/>
              <a:gd name="connsiteX13" fmla="*/ 0 w 2072691"/>
              <a:gd name="connsiteY13" fmla="*/ 1036346 h 2072691"/>
              <a:gd name="connsiteX14" fmla="*/ 1036346 w 2072691"/>
              <a:gd name="connsiteY14" fmla="*/ 0 h 2072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72691" h="2072691">
                <a:moveTo>
                  <a:pt x="1036346" y="116589"/>
                </a:moveTo>
                <a:cubicBezTo>
                  <a:pt x="1544313" y="116589"/>
                  <a:pt x="1956103" y="528378"/>
                  <a:pt x="1956103" y="1036346"/>
                </a:cubicBezTo>
                <a:cubicBezTo>
                  <a:pt x="1956103" y="1544313"/>
                  <a:pt x="1544313" y="1956103"/>
                  <a:pt x="1036346" y="1956103"/>
                </a:cubicBezTo>
                <a:cubicBezTo>
                  <a:pt x="528378" y="1956103"/>
                  <a:pt x="116589" y="1544313"/>
                  <a:pt x="116589" y="1036346"/>
                </a:cubicBezTo>
                <a:cubicBezTo>
                  <a:pt x="116589" y="528378"/>
                  <a:pt x="528378" y="116589"/>
                  <a:pt x="1036346" y="116589"/>
                </a:cubicBezTo>
                <a:close/>
                <a:moveTo>
                  <a:pt x="1036346" y="90680"/>
                </a:moveTo>
                <a:cubicBezTo>
                  <a:pt x="514070" y="90680"/>
                  <a:pt x="90680" y="514069"/>
                  <a:pt x="90680" y="1036346"/>
                </a:cubicBezTo>
                <a:cubicBezTo>
                  <a:pt x="90680" y="1558622"/>
                  <a:pt x="514070" y="1982011"/>
                  <a:pt x="1036346" y="1982011"/>
                </a:cubicBezTo>
                <a:cubicBezTo>
                  <a:pt x="1558622" y="1982011"/>
                  <a:pt x="1982011" y="1558622"/>
                  <a:pt x="1982011" y="1036346"/>
                </a:cubicBezTo>
                <a:cubicBezTo>
                  <a:pt x="1982011" y="514069"/>
                  <a:pt x="1558622" y="90680"/>
                  <a:pt x="1036346" y="90680"/>
                </a:cubicBezTo>
                <a:close/>
                <a:moveTo>
                  <a:pt x="1036346" y="0"/>
                </a:moveTo>
                <a:cubicBezTo>
                  <a:pt x="1608704" y="0"/>
                  <a:pt x="2072691" y="463987"/>
                  <a:pt x="2072691" y="1036346"/>
                </a:cubicBezTo>
                <a:cubicBezTo>
                  <a:pt x="2072691" y="1608704"/>
                  <a:pt x="1608704" y="2072691"/>
                  <a:pt x="1036346" y="2072691"/>
                </a:cubicBezTo>
                <a:cubicBezTo>
                  <a:pt x="463988" y="2072691"/>
                  <a:pt x="0" y="1608704"/>
                  <a:pt x="0" y="1036346"/>
                </a:cubicBezTo>
                <a:cubicBezTo>
                  <a:pt x="0" y="463987"/>
                  <a:pt x="463988" y="0"/>
                  <a:pt x="1036346" y="0"/>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5" name="Content Placeholder 4" descr="A green bar graph with white text&#10;&#10;Description automatically generated">
            <a:extLst>
              <a:ext uri="{FF2B5EF4-FFF2-40B4-BE49-F238E27FC236}">
                <a16:creationId xmlns:a16="http://schemas.microsoft.com/office/drawing/2014/main" id="{0F3043AD-9256-5598-4036-3F43542FF665}"/>
              </a:ext>
            </a:extLst>
          </p:cNvPr>
          <p:cNvPicPr>
            <a:picLocks noChangeAspect="1"/>
          </p:cNvPicPr>
          <p:nvPr/>
        </p:nvPicPr>
        <p:blipFill>
          <a:blip r:embed="rId4"/>
          <a:stretch>
            <a:fillRect/>
          </a:stretch>
        </p:blipFill>
        <p:spPr>
          <a:xfrm rot="21600000">
            <a:off x="5947367" y="697700"/>
            <a:ext cx="1158828" cy="1016871"/>
          </a:xfrm>
          <a:prstGeom prst="rect">
            <a:avLst/>
          </a:prstGeom>
        </p:spPr>
      </p:pic>
      <p:sp>
        <p:nvSpPr>
          <p:cNvPr id="37" name="Freeform: Shape 36">
            <a:extLst>
              <a:ext uri="{FF2B5EF4-FFF2-40B4-BE49-F238E27FC236}">
                <a16:creationId xmlns:a16="http://schemas.microsoft.com/office/drawing/2014/main" id="{87817A2C-442E-45AB-8074-E9C0FF8408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95676" y="0"/>
            <a:ext cx="4096324" cy="3511487"/>
          </a:xfrm>
          <a:custGeom>
            <a:avLst/>
            <a:gdLst>
              <a:gd name="connsiteX0" fmla="*/ 587798 w 4096324"/>
              <a:gd name="connsiteY0" fmla="*/ 0 h 3511487"/>
              <a:gd name="connsiteX1" fmla="*/ 4096324 w 4096324"/>
              <a:gd name="connsiteY1" fmla="*/ 0 h 3511487"/>
              <a:gd name="connsiteX2" fmla="*/ 4096324 w 4096324"/>
              <a:gd name="connsiteY2" fmla="*/ 2389464 h 3511487"/>
              <a:gd name="connsiteX3" fmla="*/ 4037670 w 4096324"/>
              <a:gd name="connsiteY3" fmla="*/ 2467901 h 3511487"/>
              <a:gd name="connsiteX4" fmla="*/ 2396474 w 4096324"/>
              <a:gd name="connsiteY4" fmla="*/ 3241884 h 3511487"/>
              <a:gd name="connsiteX5" fmla="*/ 269603 w 4096324"/>
              <a:gd name="connsiteY5" fmla="*/ 1115014 h 3511487"/>
              <a:gd name="connsiteX6" fmla="*/ 526305 w 4096324"/>
              <a:gd name="connsiteY6" fmla="*/ 101221 h 3511487"/>
              <a:gd name="connsiteX7" fmla="*/ 276096 w 4096324"/>
              <a:gd name="connsiteY7" fmla="*/ 0 h 3511487"/>
              <a:gd name="connsiteX8" fmla="*/ 517769 w 4096324"/>
              <a:gd name="connsiteY8" fmla="*/ 0 h 3511487"/>
              <a:gd name="connsiteX9" fmla="*/ 473625 w 4096324"/>
              <a:gd name="connsiteY9" fmla="*/ 72664 h 3511487"/>
              <a:gd name="connsiteX10" fmla="*/ 209692 w 4096324"/>
              <a:gd name="connsiteY10" fmla="*/ 1115014 h 3511487"/>
              <a:gd name="connsiteX11" fmla="*/ 2396474 w 4096324"/>
              <a:gd name="connsiteY11" fmla="*/ 3301796 h 3511487"/>
              <a:gd name="connsiteX12" fmla="*/ 4083901 w 4096324"/>
              <a:gd name="connsiteY12" fmla="*/ 2506010 h 3511487"/>
              <a:gd name="connsiteX13" fmla="*/ 4096324 w 4096324"/>
              <a:gd name="connsiteY13" fmla="*/ 2489397 h 3511487"/>
              <a:gd name="connsiteX14" fmla="*/ 4096324 w 4096324"/>
              <a:gd name="connsiteY14" fmla="*/ 2803759 h 3511487"/>
              <a:gd name="connsiteX15" fmla="*/ 4091036 w 4096324"/>
              <a:gd name="connsiteY15" fmla="*/ 2809577 h 3511487"/>
              <a:gd name="connsiteX16" fmla="*/ 2396474 w 4096324"/>
              <a:gd name="connsiteY16" fmla="*/ 3511487 h 3511487"/>
              <a:gd name="connsiteX17" fmla="*/ 0 w 4096324"/>
              <a:gd name="connsiteY17" fmla="*/ 1115014 h 3511487"/>
              <a:gd name="connsiteX18" fmla="*/ 188327 w 4096324"/>
              <a:gd name="connsiteY18" fmla="*/ 182198 h 3511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096324" h="3511487">
                <a:moveTo>
                  <a:pt x="587798" y="0"/>
                </a:moveTo>
                <a:lnTo>
                  <a:pt x="4096324" y="0"/>
                </a:lnTo>
                <a:lnTo>
                  <a:pt x="4096324" y="2389464"/>
                </a:lnTo>
                <a:lnTo>
                  <a:pt x="4037670" y="2467901"/>
                </a:lnTo>
                <a:cubicBezTo>
                  <a:pt x="3647571" y="2940592"/>
                  <a:pt x="3057207" y="3241884"/>
                  <a:pt x="2396474" y="3241884"/>
                </a:cubicBezTo>
                <a:cubicBezTo>
                  <a:pt x="1221836" y="3241884"/>
                  <a:pt x="269603" y="2289651"/>
                  <a:pt x="269603" y="1115014"/>
                </a:cubicBezTo>
                <a:cubicBezTo>
                  <a:pt x="269603" y="747940"/>
                  <a:pt x="362595" y="402585"/>
                  <a:pt x="526305" y="101221"/>
                </a:cubicBezTo>
                <a:close/>
                <a:moveTo>
                  <a:pt x="276096" y="0"/>
                </a:moveTo>
                <a:lnTo>
                  <a:pt x="517769" y="0"/>
                </a:lnTo>
                <a:lnTo>
                  <a:pt x="473625" y="72664"/>
                </a:lnTo>
                <a:cubicBezTo>
                  <a:pt x="305303" y="382516"/>
                  <a:pt x="209692" y="737600"/>
                  <a:pt x="209692" y="1115014"/>
                </a:cubicBezTo>
                <a:cubicBezTo>
                  <a:pt x="209692" y="2322740"/>
                  <a:pt x="1188748" y="3301796"/>
                  <a:pt x="2396474" y="3301796"/>
                </a:cubicBezTo>
                <a:cubicBezTo>
                  <a:pt x="3075820" y="3301796"/>
                  <a:pt x="3682813" y="2992016"/>
                  <a:pt x="4083901" y="2506010"/>
                </a:cubicBezTo>
                <a:lnTo>
                  <a:pt x="4096324" y="2489397"/>
                </a:lnTo>
                <a:lnTo>
                  <a:pt x="4096324" y="2803759"/>
                </a:lnTo>
                <a:lnTo>
                  <a:pt x="4091036" y="2809577"/>
                </a:lnTo>
                <a:cubicBezTo>
                  <a:pt x="3657360" y="3243253"/>
                  <a:pt x="3058242" y="3511487"/>
                  <a:pt x="2396474" y="3511487"/>
                </a:cubicBezTo>
                <a:cubicBezTo>
                  <a:pt x="1072937" y="3511487"/>
                  <a:pt x="0" y="2438550"/>
                  <a:pt x="0" y="1115014"/>
                </a:cubicBezTo>
                <a:cubicBezTo>
                  <a:pt x="0" y="784130"/>
                  <a:pt x="67059" y="468908"/>
                  <a:pt x="188327" y="182198"/>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1" name="Picture 10" descr="A graph with a line graph and a line graph&#10;&#10;Description automatically generated">
            <a:extLst>
              <a:ext uri="{FF2B5EF4-FFF2-40B4-BE49-F238E27FC236}">
                <a16:creationId xmlns:a16="http://schemas.microsoft.com/office/drawing/2014/main" id="{817923F8-C0A1-CB4A-B638-D2F299E4A3BB}"/>
              </a:ext>
            </a:extLst>
          </p:cNvPr>
          <p:cNvPicPr>
            <a:picLocks noChangeAspect="1"/>
          </p:cNvPicPr>
          <p:nvPr/>
        </p:nvPicPr>
        <p:blipFill>
          <a:blip r:embed="rId5"/>
          <a:stretch>
            <a:fillRect/>
          </a:stretch>
        </p:blipFill>
        <p:spPr>
          <a:xfrm>
            <a:off x="8958702" y="291552"/>
            <a:ext cx="2737456" cy="1888844"/>
          </a:xfrm>
          <a:prstGeom prst="rect">
            <a:avLst/>
          </a:prstGeom>
        </p:spPr>
      </p:pic>
      <p:sp>
        <p:nvSpPr>
          <p:cNvPr id="39" name="Freeform: Shape 38">
            <a:extLst>
              <a:ext uri="{FF2B5EF4-FFF2-40B4-BE49-F238E27FC236}">
                <a16:creationId xmlns:a16="http://schemas.microsoft.com/office/drawing/2014/main" id="{A31847AF-FADA-41FD-8347-0A5AF3106D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75725" y="2528773"/>
            <a:ext cx="3118638" cy="3118638"/>
          </a:xfrm>
          <a:custGeom>
            <a:avLst/>
            <a:gdLst>
              <a:gd name="connsiteX0" fmla="*/ 1559319 w 3118638"/>
              <a:gd name="connsiteY0" fmla="*/ 175423 h 3118638"/>
              <a:gd name="connsiteX1" fmla="*/ 2943215 w 3118638"/>
              <a:gd name="connsiteY1" fmla="*/ 1559319 h 3118638"/>
              <a:gd name="connsiteX2" fmla="*/ 1559319 w 3118638"/>
              <a:gd name="connsiteY2" fmla="*/ 2943215 h 3118638"/>
              <a:gd name="connsiteX3" fmla="*/ 175423 w 3118638"/>
              <a:gd name="connsiteY3" fmla="*/ 1559319 h 3118638"/>
              <a:gd name="connsiteX4" fmla="*/ 1559319 w 3118638"/>
              <a:gd name="connsiteY4" fmla="*/ 175423 h 3118638"/>
              <a:gd name="connsiteX5" fmla="*/ 1559319 w 3118638"/>
              <a:gd name="connsiteY5" fmla="*/ 136440 h 3118638"/>
              <a:gd name="connsiteX6" fmla="*/ 136441 w 3118638"/>
              <a:gd name="connsiteY6" fmla="*/ 1559319 h 3118638"/>
              <a:gd name="connsiteX7" fmla="*/ 1559319 w 3118638"/>
              <a:gd name="connsiteY7" fmla="*/ 2982198 h 3118638"/>
              <a:gd name="connsiteX8" fmla="*/ 2982198 w 3118638"/>
              <a:gd name="connsiteY8" fmla="*/ 1559319 h 3118638"/>
              <a:gd name="connsiteX9" fmla="*/ 1559319 w 3118638"/>
              <a:gd name="connsiteY9" fmla="*/ 136440 h 3118638"/>
              <a:gd name="connsiteX10" fmla="*/ 1559319 w 3118638"/>
              <a:gd name="connsiteY10" fmla="*/ 0 h 3118638"/>
              <a:gd name="connsiteX11" fmla="*/ 3118638 w 3118638"/>
              <a:gd name="connsiteY11" fmla="*/ 1559319 h 3118638"/>
              <a:gd name="connsiteX12" fmla="*/ 1559319 w 3118638"/>
              <a:gd name="connsiteY12" fmla="*/ 3118638 h 3118638"/>
              <a:gd name="connsiteX13" fmla="*/ 0 w 3118638"/>
              <a:gd name="connsiteY13" fmla="*/ 1559319 h 3118638"/>
              <a:gd name="connsiteX14" fmla="*/ 1559319 w 3118638"/>
              <a:gd name="connsiteY14" fmla="*/ 0 h 3118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118638" h="3118638">
                <a:moveTo>
                  <a:pt x="1559319" y="175423"/>
                </a:moveTo>
                <a:cubicBezTo>
                  <a:pt x="2323623" y="175423"/>
                  <a:pt x="2943215" y="795015"/>
                  <a:pt x="2943215" y="1559319"/>
                </a:cubicBezTo>
                <a:cubicBezTo>
                  <a:pt x="2943215" y="2323623"/>
                  <a:pt x="2323623" y="2943215"/>
                  <a:pt x="1559319" y="2943215"/>
                </a:cubicBezTo>
                <a:cubicBezTo>
                  <a:pt x="795015" y="2943215"/>
                  <a:pt x="175423" y="2323623"/>
                  <a:pt x="175423" y="1559319"/>
                </a:cubicBezTo>
                <a:cubicBezTo>
                  <a:pt x="175423" y="795015"/>
                  <a:pt x="795015" y="175423"/>
                  <a:pt x="1559319" y="175423"/>
                </a:cubicBezTo>
                <a:close/>
                <a:moveTo>
                  <a:pt x="1559319" y="136440"/>
                </a:moveTo>
                <a:cubicBezTo>
                  <a:pt x="773486" y="136440"/>
                  <a:pt x="136441" y="773486"/>
                  <a:pt x="136441" y="1559319"/>
                </a:cubicBezTo>
                <a:cubicBezTo>
                  <a:pt x="136441" y="2345154"/>
                  <a:pt x="773486" y="2982198"/>
                  <a:pt x="1559319" y="2982198"/>
                </a:cubicBezTo>
                <a:cubicBezTo>
                  <a:pt x="2345154" y="2982198"/>
                  <a:pt x="2982198" y="2345154"/>
                  <a:pt x="2982198" y="1559319"/>
                </a:cubicBezTo>
                <a:cubicBezTo>
                  <a:pt x="2982198" y="773486"/>
                  <a:pt x="2345154" y="136440"/>
                  <a:pt x="1559319" y="136440"/>
                </a:cubicBezTo>
                <a:close/>
                <a:moveTo>
                  <a:pt x="1559319" y="0"/>
                </a:moveTo>
                <a:cubicBezTo>
                  <a:pt x="2420508" y="0"/>
                  <a:pt x="3118638" y="698131"/>
                  <a:pt x="3118638" y="1559319"/>
                </a:cubicBezTo>
                <a:cubicBezTo>
                  <a:pt x="3118638" y="2420508"/>
                  <a:pt x="2420508" y="3118638"/>
                  <a:pt x="1559319" y="3118638"/>
                </a:cubicBezTo>
                <a:cubicBezTo>
                  <a:pt x="698131" y="3118638"/>
                  <a:pt x="0" y="2420508"/>
                  <a:pt x="0" y="1559319"/>
                </a:cubicBezTo>
                <a:cubicBezTo>
                  <a:pt x="0" y="698131"/>
                  <a:pt x="698131" y="0"/>
                  <a:pt x="1559319" y="0"/>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9" name="Picture 8" descr="A graph of a logistic curve&#10;&#10;Description automatically generated">
            <a:extLst>
              <a:ext uri="{FF2B5EF4-FFF2-40B4-BE49-F238E27FC236}">
                <a16:creationId xmlns:a16="http://schemas.microsoft.com/office/drawing/2014/main" id="{66260402-A984-EBAE-CBAF-F947AE6DEF99}"/>
              </a:ext>
            </a:extLst>
          </p:cNvPr>
          <p:cNvPicPr>
            <a:picLocks noChangeAspect="1"/>
          </p:cNvPicPr>
          <p:nvPr/>
        </p:nvPicPr>
        <p:blipFill>
          <a:blip r:embed="rId6"/>
          <a:stretch>
            <a:fillRect/>
          </a:stretch>
        </p:blipFill>
        <p:spPr>
          <a:xfrm>
            <a:off x="6503378" y="3283759"/>
            <a:ext cx="1593345" cy="1608666"/>
          </a:xfrm>
          <a:prstGeom prst="rect">
            <a:avLst/>
          </a:prstGeom>
        </p:spPr>
      </p:pic>
      <p:grpSp>
        <p:nvGrpSpPr>
          <p:cNvPr id="41" name="Group 40">
            <a:extLst>
              <a:ext uri="{FF2B5EF4-FFF2-40B4-BE49-F238E27FC236}">
                <a16:creationId xmlns:a16="http://schemas.microsoft.com/office/drawing/2014/main" id="{8C3799FC-B9F3-483C-8BB1-B6745402429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135493" y="6229681"/>
            <a:ext cx="457200" cy="457200"/>
            <a:chOff x="11361456" y="6195813"/>
            <a:chExt cx="548640" cy="548640"/>
          </a:xfrm>
        </p:grpSpPr>
        <p:sp>
          <p:nvSpPr>
            <p:cNvPr id="42" name="Oval 41">
              <a:extLst>
                <a:ext uri="{FF2B5EF4-FFF2-40B4-BE49-F238E27FC236}">
                  <a16:creationId xmlns:a16="http://schemas.microsoft.com/office/drawing/2014/main" id="{A69AD0B6-DB21-422F-AE46-79137907CB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7">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43" name="Oval 42">
              <a:extLst>
                <a:ext uri="{FF2B5EF4-FFF2-40B4-BE49-F238E27FC236}">
                  <a16:creationId xmlns:a16="http://schemas.microsoft.com/office/drawing/2014/main" id="{511E7789-3D37-48F1-AED4-B4D26DECE6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45" name="Freeform: Shape 44">
            <a:extLst>
              <a:ext uri="{FF2B5EF4-FFF2-40B4-BE49-F238E27FC236}">
                <a16:creationId xmlns:a16="http://schemas.microsoft.com/office/drawing/2014/main" id="{4FB259F8-8256-44FF-8B52-835A8A3E30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17048" y="3872875"/>
            <a:ext cx="3374952" cy="2985125"/>
          </a:xfrm>
          <a:custGeom>
            <a:avLst/>
            <a:gdLst>
              <a:gd name="connsiteX0" fmla="*/ 2058951 w 3374952"/>
              <a:gd name="connsiteY0" fmla="*/ 231632 h 2985125"/>
              <a:gd name="connsiteX1" fmla="*/ 3351060 w 3374952"/>
              <a:gd name="connsiteY1" fmla="*/ 766842 h 2985125"/>
              <a:gd name="connsiteX2" fmla="*/ 3374952 w 3374952"/>
              <a:gd name="connsiteY2" fmla="*/ 793129 h 2985125"/>
              <a:gd name="connsiteX3" fmla="*/ 3374952 w 3374952"/>
              <a:gd name="connsiteY3" fmla="*/ 2985125 h 2985125"/>
              <a:gd name="connsiteX4" fmla="*/ 485693 w 3374952"/>
              <a:gd name="connsiteY4" fmla="*/ 2985125 h 2985125"/>
              <a:gd name="connsiteX5" fmla="*/ 452180 w 3374952"/>
              <a:gd name="connsiteY5" fmla="*/ 2929960 h 2985125"/>
              <a:gd name="connsiteX6" fmla="*/ 231632 w 3374952"/>
              <a:gd name="connsiteY6" fmla="*/ 2058951 h 2985125"/>
              <a:gd name="connsiteX7" fmla="*/ 2058951 w 3374952"/>
              <a:gd name="connsiteY7" fmla="*/ 231632 h 2985125"/>
              <a:gd name="connsiteX8" fmla="*/ 2058951 w 3374952"/>
              <a:gd name="connsiteY8" fmla="*/ 0 h 2985125"/>
              <a:gd name="connsiteX9" fmla="*/ 3368635 w 3374952"/>
              <a:gd name="connsiteY9" fmla="*/ 470164 h 2985125"/>
              <a:gd name="connsiteX10" fmla="*/ 3374952 w 3374952"/>
              <a:gd name="connsiteY10" fmla="*/ 475905 h 2985125"/>
              <a:gd name="connsiteX11" fmla="*/ 3374952 w 3374952"/>
              <a:gd name="connsiteY11" fmla="*/ 719078 h 2985125"/>
              <a:gd name="connsiteX12" fmla="*/ 3254038 w 3374952"/>
              <a:gd name="connsiteY12" fmla="*/ 609184 h 2985125"/>
              <a:gd name="connsiteX13" fmla="*/ 2058951 w 3374952"/>
              <a:gd name="connsiteY13" fmla="*/ 180158 h 2985125"/>
              <a:gd name="connsiteX14" fmla="*/ 180158 w 3374952"/>
              <a:gd name="connsiteY14" fmla="*/ 2058951 h 2985125"/>
              <a:gd name="connsiteX15" fmla="*/ 406918 w 3374952"/>
              <a:gd name="connsiteY15" fmla="*/ 2954496 h 2985125"/>
              <a:gd name="connsiteX16" fmla="*/ 425526 w 3374952"/>
              <a:gd name="connsiteY16" fmla="*/ 2985125 h 2985125"/>
              <a:gd name="connsiteX17" fmla="*/ 221891 w 3374952"/>
              <a:gd name="connsiteY17" fmla="*/ 2985125 h 2985125"/>
              <a:gd name="connsiteX18" fmla="*/ 161803 w 3374952"/>
              <a:gd name="connsiteY18" fmla="*/ 2860388 h 2985125"/>
              <a:gd name="connsiteX19" fmla="*/ 0 w 3374952"/>
              <a:gd name="connsiteY19" fmla="*/ 2058951 h 2985125"/>
              <a:gd name="connsiteX20" fmla="*/ 2058951 w 3374952"/>
              <a:gd name="connsiteY20" fmla="*/ 0 h 2985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374952" h="2985125">
                <a:moveTo>
                  <a:pt x="2058951" y="231632"/>
                </a:moveTo>
                <a:cubicBezTo>
                  <a:pt x="2563551" y="231632"/>
                  <a:pt x="3020381" y="436162"/>
                  <a:pt x="3351060" y="766842"/>
                </a:cubicBezTo>
                <a:lnTo>
                  <a:pt x="3374952" y="793129"/>
                </a:lnTo>
                <a:lnTo>
                  <a:pt x="3374952" y="2985125"/>
                </a:lnTo>
                <a:lnTo>
                  <a:pt x="485693" y="2985125"/>
                </a:lnTo>
                <a:lnTo>
                  <a:pt x="452180" y="2929960"/>
                </a:lnTo>
                <a:cubicBezTo>
                  <a:pt x="311527" y="2671041"/>
                  <a:pt x="231632" y="2374326"/>
                  <a:pt x="231632" y="2058951"/>
                </a:cubicBezTo>
                <a:cubicBezTo>
                  <a:pt x="231632" y="1049751"/>
                  <a:pt x="1049751" y="231632"/>
                  <a:pt x="2058951" y="231632"/>
                </a:cubicBezTo>
                <a:close/>
                <a:moveTo>
                  <a:pt x="2058951" y="0"/>
                </a:moveTo>
                <a:cubicBezTo>
                  <a:pt x="2556445" y="0"/>
                  <a:pt x="3012727" y="176443"/>
                  <a:pt x="3368635" y="470164"/>
                </a:cubicBezTo>
                <a:lnTo>
                  <a:pt x="3374952" y="475905"/>
                </a:lnTo>
                <a:lnTo>
                  <a:pt x="3374952" y="719078"/>
                </a:lnTo>
                <a:lnTo>
                  <a:pt x="3254038" y="609184"/>
                </a:lnTo>
                <a:cubicBezTo>
                  <a:pt x="2929272" y="341163"/>
                  <a:pt x="2512914" y="180158"/>
                  <a:pt x="2058951" y="180158"/>
                </a:cubicBezTo>
                <a:cubicBezTo>
                  <a:pt x="1021323" y="180158"/>
                  <a:pt x="180158" y="1021323"/>
                  <a:pt x="180158" y="2058951"/>
                </a:cubicBezTo>
                <a:cubicBezTo>
                  <a:pt x="180158" y="2383210"/>
                  <a:pt x="262303" y="2688283"/>
                  <a:pt x="406918" y="2954496"/>
                </a:cubicBezTo>
                <a:lnTo>
                  <a:pt x="425526" y="2985125"/>
                </a:lnTo>
                <a:lnTo>
                  <a:pt x="221891" y="2985125"/>
                </a:lnTo>
                <a:lnTo>
                  <a:pt x="161803" y="2860388"/>
                </a:lnTo>
                <a:cubicBezTo>
                  <a:pt x="57614" y="2614059"/>
                  <a:pt x="0" y="2343233"/>
                  <a:pt x="0" y="2058951"/>
                </a:cubicBezTo>
                <a:cubicBezTo>
                  <a:pt x="0" y="921823"/>
                  <a:pt x="921823" y="0"/>
                  <a:pt x="2058951" y="0"/>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Picture 6">
            <a:extLst>
              <a:ext uri="{FF2B5EF4-FFF2-40B4-BE49-F238E27FC236}">
                <a16:creationId xmlns:a16="http://schemas.microsoft.com/office/drawing/2014/main" id="{681033FE-93C6-3E88-2289-D65725B30B5D}"/>
              </a:ext>
            </a:extLst>
          </p:cNvPr>
          <p:cNvPicPr>
            <a:picLocks noChangeAspect="1"/>
          </p:cNvPicPr>
          <p:nvPr/>
        </p:nvPicPr>
        <p:blipFill>
          <a:blip r:embed="rId8"/>
          <a:stretch>
            <a:fillRect/>
          </a:stretch>
        </p:blipFill>
        <p:spPr>
          <a:xfrm>
            <a:off x="9849393" y="4781929"/>
            <a:ext cx="2056509" cy="1656501"/>
          </a:xfrm>
          <a:prstGeom prst="rect">
            <a:avLst/>
          </a:prstGeom>
        </p:spPr>
      </p:pic>
      <p:sp>
        <p:nvSpPr>
          <p:cNvPr id="19" name="TextBox 18">
            <a:extLst>
              <a:ext uri="{FF2B5EF4-FFF2-40B4-BE49-F238E27FC236}">
                <a16:creationId xmlns:a16="http://schemas.microsoft.com/office/drawing/2014/main" id="{89DEEB2B-EE89-4A60-4D4E-D81A03B95785}"/>
              </a:ext>
            </a:extLst>
          </p:cNvPr>
          <p:cNvSpPr txBox="1"/>
          <p:nvPr/>
        </p:nvSpPr>
        <p:spPr>
          <a:xfrm>
            <a:off x="438019" y="4135598"/>
            <a:ext cx="4823879" cy="646331"/>
          </a:xfrm>
          <a:prstGeom prst="rect">
            <a:avLst/>
          </a:prstGeom>
          <a:noFill/>
        </p:spPr>
        <p:txBody>
          <a:bodyPr wrap="square" rtlCol="0">
            <a:spAutoFit/>
          </a:bodyPr>
          <a:lstStyle/>
          <a:p>
            <a:pPr marL="285750" indent="-285750">
              <a:buFont typeface="Wingdings" panose="05000000000000000000" pitchFamily="2" charset="2"/>
              <a:buChar char="v"/>
            </a:pPr>
            <a:r>
              <a:rPr lang="en-US" dirty="0">
                <a:solidFill>
                  <a:schemeClr val="bg1"/>
                </a:solidFill>
              </a:rPr>
              <a:t>Enhancing our dataset by adding extra information. </a:t>
            </a:r>
          </a:p>
        </p:txBody>
      </p:sp>
      <p:sp>
        <p:nvSpPr>
          <p:cNvPr id="21" name="TextBox 20">
            <a:extLst>
              <a:ext uri="{FF2B5EF4-FFF2-40B4-BE49-F238E27FC236}">
                <a16:creationId xmlns:a16="http://schemas.microsoft.com/office/drawing/2014/main" id="{14BBA983-3667-2F59-08E5-25B54963205E}"/>
              </a:ext>
            </a:extLst>
          </p:cNvPr>
          <p:cNvSpPr txBox="1"/>
          <p:nvPr/>
        </p:nvSpPr>
        <p:spPr>
          <a:xfrm>
            <a:off x="495842" y="825823"/>
            <a:ext cx="4021394" cy="584775"/>
          </a:xfrm>
          <a:prstGeom prst="rect">
            <a:avLst/>
          </a:prstGeom>
          <a:noFill/>
        </p:spPr>
        <p:txBody>
          <a:bodyPr wrap="square" rtlCol="0">
            <a:spAutoFit/>
          </a:bodyPr>
          <a:lstStyle/>
          <a:p>
            <a:r>
              <a:rPr lang="en-US" sz="3200" b="1" dirty="0"/>
              <a:t>CONCLUSION: </a:t>
            </a:r>
          </a:p>
        </p:txBody>
      </p:sp>
      <p:sp>
        <p:nvSpPr>
          <p:cNvPr id="23" name="TextBox 22">
            <a:extLst>
              <a:ext uri="{FF2B5EF4-FFF2-40B4-BE49-F238E27FC236}">
                <a16:creationId xmlns:a16="http://schemas.microsoft.com/office/drawing/2014/main" id="{9C4B3FB9-4536-837C-6E7C-699D92B8D574}"/>
              </a:ext>
            </a:extLst>
          </p:cNvPr>
          <p:cNvSpPr txBox="1"/>
          <p:nvPr/>
        </p:nvSpPr>
        <p:spPr>
          <a:xfrm>
            <a:off x="495842" y="2067108"/>
            <a:ext cx="3809679" cy="923330"/>
          </a:xfrm>
          <a:prstGeom prst="rect">
            <a:avLst/>
          </a:prstGeom>
          <a:noFill/>
        </p:spPr>
        <p:txBody>
          <a:bodyPr wrap="square" rtlCol="0">
            <a:spAutoFit/>
          </a:bodyPr>
          <a:lstStyle/>
          <a:p>
            <a:pPr marL="285750" indent="-285750">
              <a:buFont typeface="Wingdings" panose="05000000000000000000" pitchFamily="2" charset="2"/>
              <a:buChar char="ü"/>
            </a:pPr>
            <a:r>
              <a:rPr lang="en-US" dirty="0">
                <a:solidFill>
                  <a:schemeClr val="bg1"/>
                </a:solidFill>
              </a:rPr>
              <a:t>Some changes can be made in the EDA (Exploratory Data Analysis) part</a:t>
            </a:r>
            <a:endParaRPr lang="en-US" dirty="0"/>
          </a:p>
        </p:txBody>
      </p:sp>
      <p:sp>
        <p:nvSpPr>
          <p:cNvPr id="25" name="TextBox 24">
            <a:extLst>
              <a:ext uri="{FF2B5EF4-FFF2-40B4-BE49-F238E27FC236}">
                <a16:creationId xmlns:a16="http://schemas.microsoft.com/office/drawing/2014/main" id="{F4E873F8-DF31-2324-A433-783660C0D7C7}"/>
              </a:ext>
            </a:extLst>
          </p:cNvPr>
          <p:cNvSpPr txBox="1"/>
          <p:nvPr/>
        </p:nvSpPr>
        <p:spPr>
          <a:xfrm>
            <a:off x="438019" y="3309159"/>
            <a:ext cx="3423920" cy="369332"/>
          </a:xfrm>
          <a:prstGeom prst="rect">
            <a:avLst/>
          </a:prstGeom>
          <a:noFill/>
        </p:spPr>
        <p:txBody>
          <a:bodyPr wrap="square" rtlCol="0">
            <a:spAutoFit/>
          </a:bodyPr>
          <a:lstStyle/>
          <a:p>
            <a:pPr marL="285750" indent="-285750">
              <a:buFont typeface="Wingdings" panose="05000000000000000000" pitchFamily="2" charset="2"/>
              <a:buChar char="ü"/>
            </a:pPr>
            <a:r>
              <a:rPr lang="en-US" dirty="0">
                <a:solidFill>
                  <a:schemeClr val="bg1"/>
                </a:solidFill>
              </a:rPr>
              <a:t>The model can be modified</a:t>
            </a:r>
          </a:p>
        </p:txBody>
      </p:sp>
      <mc:AlternateContent xmlns:mc="http://schemas.openxmlformats.org/markup-compatibility/2006" xmlns:p14="http://schemas.microsoft.com/office/powerpoint/2010/main">
        <mc:Choice Requires="p14">
          <p:contentPart p14:bwMode="auto" r:id="rId9">
            <p14:nvContentPartPr>
              <p14:cNvPr id="2" name="Ink 1">
                <a:extLst>
                  <a:ext uri="{FF2B5EF4-FFF2-40B4-BE49-F238E27FC236}">
                    <a16:creationId xmlns:a16="http://schemas.microsoft.com/office/drawing/2014/main" id="{1701450B-3B63-D299-634C-5A12EBAD7F9F}"/>
                  </a:ext>
                </a:extLst>
              </p14:cNvPr>
              <p14:cNvContentPartPr/>
              <p14:nvPr/>
            </p14:nvContentPartPr>
            <p14:xfrm>
              <a:off x="393097" y="1110828"/>
              <a:ext cx="360" cy="360"/>
            </p14:xfrm>
          </p:contentPart>
        </mc:Choice>
        <mc:Fallback xmlns="">
          <p:pic>
            <p:nvPicPr>
              <p:cNvPr id="2" name="Ink 1">
                <a:extLst>
                  <a:ext uri="{FF2B5EF4-FFF2-40B4-BE49-F238E27FC236}">
                    <a16:creationId xmlns:a16="http://schemas.microsoft.com/office/drawing/2014/main" id="{1701450B-3B63-D299-634C-5A12EBAD7F9F}"/>
                  </a:ext>
                </a:extLst>
              </p:cNvPr>
              <p:cNvPicPr/>
              <p:nvPr/>
            </p:nvPicPr>
            <p:blipFill>
              <a:blip r:embed="rId10"/>
              <a:stretch>
                <a:fillRect/>
              </a:stretch>
            </p:blipFill>
            <p:spPr>
              <a:xfrm>
                <a:off x="330457" y="1048188"/>
                <a:ext cx="126000" cy="126000"/>
              </a:xfrm>
              <a:prstGeom prst="rect">
                <a:avLst/>
              </a:prstGeom>
            </p:spPr>
          </p:pic>
        </mc:Fallback>
      </mc:AlternateContent>
    </p:spTree>
    <p:extLst>
      <p:ext uri="{BB962C8B-B14F-4D97-AF65-F5344CB8AC3E}">
        <p14:creationId xmlns:p14="http://schemas.microsoft.com/office/powerpoint/2010/main" val="1019874728"/>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D8AFD15B-CF29-4306-884F-47675092F9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0959D59-2932-4F73-73DB-6439B73FB314}"/>
              </a:ext>
            </a:extLst>
          </p:cNvPr>
          <p:cNvSpPr>
            <a:spLocks noGrp="1"/>
          </p:cNvSpPr>
          <p:nvPr>
            <p:ph type="title"/>
          </p:nvPr>
        </p:nvSpPr>
        <p:spPr>
          <a:xfrm>
            <a:off x="5424374" y="440814"/>
            <a:ext cx="4188610" cy="376226"/>
          </a:xfrm>
        </p:spPr>
        <p:txBody>
          <a:bodyPr>
            <a:normAutofit fontScale="90000"/>
          </a:bodyPr>
          <a:lstStyle/>
          <a:p>
            <a:r>
              <a:rPr lang="en-US" sz="4800" dirty="0">
                <a:solidFill>
                  <a:srgbClr val="000000"/>
                </a:solidFill>
              </a:rPr>
              <a:t>PROJECT-2 GOAL: </a:t>
            </a:r>
          </a:p>
        </p:txBody>
      </p:sp>
      <p:pic>
        <p:nvPicPr>
          <p:cNvPr id="4" name="Content Placeholder 3">
            <a:extLst>
              <a:ext uri="{FF2B5EF4-FFF2-40B4-BE49-F238E27FC236}">
                <a16:creationId xmlns:a16="http://schemas.microsoft.com/office/drawing/2014/main" id="{DC9D5D7E-27B8-EA5C-55ED-5467BFB862A7}"/>
              </a:ext>
            </a:extLst>
          </p:cNvPr>
          <p:cNvPicPr>
            <a:picLocks noChangeAspect="1"/>
          </p:cNvPicPr>
          <p:nvPr/>
        </p:nvPicPr>
        <p:blipFill rotWithShape="1">
          <a:blip r:embed="rId2"/>
          <a:srcRect r="-2" b="9213"/>
          <a:stretch/>
        </p:blipFill>
        <p:spPr>
          <a:xfrm>
            <a:off x="-9866" y="401980"/>
            <a:ext cx="6115733" cy="6456021"/>
          </a:xfrm>
          <a:custGeom>
            <a:avLst/>
            <a:gdLst/>
            <a:ahLst/>
            <a:cxnLst/>
            <a:rect l="l" t="t" r="r" b="b"/>
            <a:pathLst>
              <a:path w="6115733" h="6456021">
                <a:moveTo>
                  <a:pt x="2259477" y="433395"/>
                </a:moveTo>
                <a:cubicBezTo>
                  <a:pt x="4149632" y="433395"/>
                  <a:pt x="5681904" y="1964133"/>
                  <a:pt x="5681904" y="3852396"/>
                </a:cubicBezTo>
                <a:cubicBezTo>
                  <a:pt x="5681904" y="4796527"/>
                  <a:pt x="5298836" y="5651278"/>
                  <a:pt x="4679499" y="6269995"/>
                </a:cubicBezTo>
                <a:lnTo>
                  <a:pt x="4474613" y="6456021"/>
                </a:lnTo>
                <a:lnTo>
                  <a:pt x="44341" y="6456021"/>
                </a:lnTo>
                <a:lnTo>
                  <a:pt x="0" y="6415762"/>
                </a:lnTo>
                <a:lnTo>
                  <a:pt x="0" y="1289029"/>
                </a:lnTo>
                <a:lnTo>
                  <a:pt x="82495" y="1214128"/>
                </a:lnTo>
                <a:cubicBezTo>
                  <a:pt x="674092" y="726388"/>
                  <a:pt x="1432534" y="433395"/>
                  <a:pt x="2259477" y="433395"/>
                </a:cubicBezTo>
                <a:close/>
                <a:moveTo>
                  <a:pt x="2259477" y="0"/>
                </a:moveTo>
                <a:cubicBezTo>
                  <a:pt x="4389229" y="0"/>
                  <a:pt x="6115733" y="1724776"/>
                  <a:pt x="6115733" y="3852396"/>
                </a:cubicBezTo>
                <a:cubicBezTo>
                  <a:pt x="6115733" y="4783230"/>
                  <a:pt x="5785270" y="5636956"/>
                  <a:pt x="5235152" y="6302877"/>
                </a:cubicBezTo>
                <a:lnTo>
                  <a:pt x="5095826" y="6456021"/>
                </a:lnTo>
                <a:lnTo>
                  <a:pt x="4617788" y="6456021"/>
                </a:lnTo>
                <a:lnTo>
                  <a:pt x="4747668" y="6338096"/>
                </a:lnTo>
                <a:cubicBezTo>
                  <a:pt x="5384452" y="5701950"/>
                  <a:pt x="5778311" y="4823122"/>
                  <a:pt x="5778311" y="3852396"/>
                </a:cubicBezTo>
                <a:cubicBezTo>
                  <a:pt x="5778311" y="1910944"/>
                  <a:pt x="4202875" y="337085"/>
                  <a:pt x="2259477" y="337085"/>
                </a:cubicBezTo>
                <a:cubicBezTo>
                  <a:pt x="1409240" y="337085"/>
                  <a:pt x="629434" y="638331"/>
                  <a:pt x="21172" y="1139811"/>
                </a:cubicBezTo>
                <a:lnTo>
                  <a:pt x="0" y="1159034"/>
                </a:lnTo>
                <a:lnTo>
                  <a:pt x="0" y="735177"/>
                </a:lnTo>
                <a:lnTo>
                  <a:pt x="103407" y="657929"/>
                </a:lnTo>
                <a:cubicBezTo>
                  <a:pt x="718869" y="242547"/>
                  <a:pt x="1460820" y="0"/>
                  <a:pt x="2259477" y="0"/>
                </a:cubicBezTo>
                <a:close/>
              </a:path>
            </a:pathLst>
          </a:custGeom>
        </p:spPr>
      </p:pic>
      <p:sp>
        <p:nvSpPr>
          <p:cNvPr id="34" name="Freeform: Shape 33">
            <a:extLst>
              <a:ext uri="{FF2B5EF4-FFF2-40B4-BE49-F238E27FC236}">
                <a16:creationId xmlns:a16="http://schemas.microsoft.com/office/drawing/2014/main" id="{96349AB3-1BD3-41E1-8979-1DBDCB5CDC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66" y="401980"/>
            <a:ext cx="6115733" cy="6456021"/>
          </a:xfrm>
          <a:custGeom>
            <a:avLst/>
            <a:gdLst>
              <a:gd name="connsiteX0" fmla="*/ 2259477 w 6115733"/>
              <a:gd name="connsiteY0" fmla="*/ 433395 h 6456021"/>
              <a:gd name="connsiteX1" fmla="*/ 5681904 w 6115733"/>
              <a:gd name="connsiteY1" fmla="*/ 3852396 h 6456021"/>
              <a:gd name="connsiteX2" fmla="*/ 4679499 w 6115733"/>
              <a:gd name="connsiteY2" fmla="*/ 6269995 h 6456021"/>
              <a:gd name="connsiteX3" fmla="*/ 4474613 w 6115733"/>
              <a:gd name="connsiteY3" fmla="*/ 6456021 h 6456021"/>
              <a:gd name="connsiteX4" fmla="*/ 44341 w 6115733"/>
              <a:gd name="connsiteY4" fmla="*/ 6456021 h 6456021"/>
              <a:gd name="connsiteX5" fmla="*/ 0 w 6115733"/>
              <a:gd name="connsiteY5" fmla="*/ 6415762 h 6456021"/>
              <a:gd name="connsiteX6" fmla="*/ 0 w 6115733"/>
              <a:gd name="connsiteY6" fmla="*/ 1289029 h 6456021"/>
              <a:gd name="connsiteX7" fmla="*/ 82495 w 6115733"/>
              <a:gd name="connsiteY7" fmla="*/ 1214128 h 6456021"/>
              <a:gd name="connsiteX8" fmla="*/ 2259477 w 6115733"/>
              <a:gd name="connsiteY8" fmla="*/ 433395 h 6456021"/>
              <a:gd name="connsiteX9" fmla="*/ 2259477 w 6115733"/>
              <a:gd name="connsiteY9" fmla="*/ 0 h 6456021"/>
              <a:gd name="connsiteX10" fmla="*/ 6115733 w 6115733"/>
              <a:gd name="connsiteY10" fmla="*/ 3852396 h 6456021"/>
              <a:gd name="connsiteX11" fmla="*/ 5235152 w 6115733"/>
              <a:gd name="connsiteY11" fmla="*/ 6302877 h 6456021"/>
              <a:gd name="connsiteX12" fmla="*/ 5095826 w 6115733"/>
              <a:gd name="connsiteY12" fmla="*/ 6456021 h 6456021"/>
              <a:gd name="connsiteX13" fmla="*/ 4617788 w 6115733"/>
              <a:gd name="connsiteY13" fmla="*/ 6456021 h 6456021"/>
              <a:gd name="connsiteX14" fmla="*/ 4747668 w 6115733"/>
              <a:gd name="connsiteY14" fmla="*/ 6338096 h 6456021"/>
              <a:gd name="connsiteX15" fmla="*/ 5778311 w 6115733"/>
              <a:gd name="connsiteY15" fmla="*/ 3852396 h 6456021"/>
              <a:gd name="connsiteX16" fmla="*/ 2259477 w 6115733"/>
              <a:gd name="connsiteY16" fmla="*/ 337085 h 6456021"/>
              <a:gd name="connsiteX17" fmla="*/ 21172 w 6115733"/>
              <a:gd name="connsiteY17" fmla="*/ 1139811 h 6456021"/>
              <a:gd name="connsiteX18" fmla="*/ 0 w 6115733"/>
              <a:gd name="connsiteY18" fmla="*/ 1159034 h 6456021"/>
              <a:gd name="connsiteX19" fmla="*/ 0 w 6115733"/>
              <a:gd name="connsiteY19" fmla="*/ 735177 h 6456021"/>
              <a:gd name="connsiteX20" fmla="*/ 103407 w 6115733"/>
              <a:gd name="connsiteY20" fmla="*/ 657929 h 6456021"/>
              <a:gd name="connsiteX21" fmla="*/ 2259477 w 6115733"/>
              <a:gd name="connsiteY21" fmla="*/ 0 h 6456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115733" h="6456021">
                <a:moveTo>
                  <a:pt x="2259477" y="433395"/>
                </a:moveTo>
                <a:cubicBezTo>
                  <a:pt x="4149632" y="433395"/>
                  <a:pt x="5681904" y="1964133"/>
                  <a:pt x="5681904" y="3852396"/>
                </a:cubicBezTo>
                <a:cubicBezTo>
                  <a:pt x="5681904" y="4796527"/>
                  <a:pt x="5298836" y="5651278"/>
                  <a:pt x="4679499" y="6269995"/>
                </a:cubicBezTo>
                <a:lnTo>
                  <a:pt x="4474613" y="6456021"/>
                </a:lnTo>
                <a:lnTo>
                  <a:pt x="44341" y="6456021"/>
                </a:lnTo>
                <a:lnTo>
                  <a:pt x="0" y="6415762"/>
                </a:lnTo>
                <a:lnTo>
                  <a:pt x="0" y="1289029"/>
                </a:lnTo>
                <a:lnTo>
                  <a:pt x="82495" y="1214128"/>
                </a:lnTo>
                <a:cubicBezTo>
                  <a:pt x="674092" y="726388"/>
                  <a:pt x="1432534" y="433395"/>
                  <a:pt x="2259477" y="433395"/>
                </a:cubicBezTo>
                <a:close/>
                <a:moveTo>
                  <a:pt x="2259477" y="0"/>
                </a:moveTo>
                <a:cubicBezTo>
                  <a:pt x="4389229" y="0"/>
                  <a:pt x="6115733" y="1724776"/>
                  <a:pt x="6115733" y="3852396"/>
                </a:cubicBezTo>
                <a:cubicBezTo>
                  <a:pt x="6115733" y="4783230"/>
                  <a:pt x="5785270" y="5636956"/>
                  <a:pt x="5235152" y="6302877"/>
                </a:cubicBezTo>
                <a:lnTo>
                  <a:pt x="5095826" y="6456021"/>
                </a:lnTo>
                <a:lnTo>
                  <a:pt x="4617788" y="6456021"/>
                </a:lnTo>
                <a:lnTo>
                  <a:pt x="4747668" y="6338096"/>
                </a:lnTo>
                <a:cubicBezTo>
                  <a:pt x="5384452" y="5701950"/>
                  <a:pt x="5778311" y="4823122"/>
                  <a:pt x="5778311" y="3852396"/>
                </a:cubicBezTo>
                <a:cubicBezTo>
                  <a:pt x="5778311" y="1910944"/>
                  <a:pt x="4202875" y="337085"/>
                  <a:pt x="2259477" y="337085"/>
                </a:cubicBezTo>
                <a:cubicBezTo>
                  <a:pt x="1409240" y="337085"/>
                  <a:pt x="629434" y="638331"/>
                  <a:pt x="21172" y="1139811"/>
                </a:cubicBezTo>
                <a:lnTo>
                  <a:pt x="0" y="1159034"/>
                </a:lnTo>
                <a:lnTo>
                  <a:pt x="0" y="735177"/>
                </a:lnTo>
                <a:lnTo>
                  <a:pt x="103407" y="657929"/>
                </a:lnTo>
                <a:cubicBezTo>
                  <a:pt x="718869" y="242547"/>
                  <a:pt x="1460820" y="0"/>
                  <a:pt x="2259477" y="0"/>
                </a:cubicBezTo>
                <a:close/>
              </a:path>
            </a:pathLst>
          </a:custGeom>
          <a:blipFill dpi="0" rotWithShape="1">
            <a:blip r:embed="rId3">
              <a:alphaModFix amt="30000"/>
              <a:duotone>
                <a:prstClr val="black"/>
                <a:schemeClr val="accent1">
                  <a:tint val="45000"/>
                  <a:satMod val="400000"/>
                </a:schemeClr>
              </a:duotone>
              <a:extLst>
                <a:ext uri="{BEBA8EAE-BF5A-486C-A8C5-ECC9F3942E4B}">
                  <a14:imgProps xmlns:a14="http://schemas.microsoft.com/office/drawing/2010/main">
                    <a14:imgLayer r:embed="rId4">
                      <a14:imgEffect>
                        <a14:sharpenSoften amount="61000"/>
                      </a14:imgEffect>
                      <a14:imgEffect>
                        <a14:brightnessContrast bright="-25000" contrast="20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lt1"/>
              </a:solidFill>
            </a:endParaRPr>
          </a:p>
        </p:txBody>
      </p:sp>
      <p:sp>
        <p:nvSpPr>
          <p:cNvPr id="8" name="Content Placeholder 7">
            <a:extLst>
              <a:ext uri="{FF2B5EF4-FFF2-40B4-BE49-F238E27FC236}">
                <a16:creationId xmlns:a16="http://schemas.microsoft.com/office/drawing/2014/main" id="{0D216570-1CD5-D143-5C30-B9601C877AF9}"/>
              </a:ext>
            </a:extLst>
          </p:cNvPr>
          <p:cNvSpPr>
            <a:spLocks noGrp="1"/>
          </p:cNvSpPr>
          <p:nvPr>
            <p:ph idx="1"/>
          </p:nvPr>
        </p:nvSpPr>
        <p:spPr>
          <a:xfrm>
            <a:off x="5829511" y="1193266"/>
            <a:ext cx="6359441" cy="1795220"/>
          </a:xfrm>
        </p:spPr>
        <p:txBody>
          <a:bodyPr anchor="t">
            <a:normAutofit/>
          </a:bodyPr>
          <a:lstStyle/>
          <a:p>
            <a:pPr marL="0" indent="0" algn="just">
              <a:buNone/>
            </a:pPr>
            <a:r>
              <a:rPr lang="en-US" sz="1800" dirty="0"/>
              <a:t>The purpose of this group project is to develop a mortgage default model that will determine the probability of default for a mortgage loan with the information at the time of mortgage origination</a:t>
            </a:r>
          </a:p>
          <a:p>
            <a:endParaRPr lang="en-US" sz="1800" dirty="0">
              <a:solidFill>
                <a:srgbClr val="000000"/>
              </a:solidFill>
            </a:endParaRPr>
          </a:p>
        </p:txBody>
      </p:sp>
      <p:grpSp>
        <p:nvGrpSpPr>
          <p:cNvPr id="36" name="Group 35">
            <a:extLst>
              <a:ext uri="{FF2B5EF4-FFF2-40B4-BE49-F238E27FC236}">
                <a16:creationId xmlns:a16="http://schemas.microsoft.com/office/drawing/2014/main" id="{54CA915D-BDF0-41F8-B00E-FB186EFF7BD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37" name="Oval 36">
              <a:extLst>
                <a:ext uri="{FF2B5EF4-FFF2-40B4-BE49-F238E27FC236}">
                  <a16:creationId xmlns:a16="http://schemas.microsoft.com/office/drawing/2014/main" id="{317AAC03-BF64-4E67-9032-3BD0249980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5">
                <a:duotone>
                  <a:schemeClr val="accent1">
                    <a:shade val="45000"/>
                    <a:satMod val="135000"/>
                  </a:schemeClr>
                  <a:prstClr val="white"/>
                </a:duotone>
                <a:extLst>
                  <a:ext uri="{BEBA8EAE-BF5A-486C-A8C5-ECC9F3942E4B}">
                    <a14:imgProps xmlns:a14="http://schemas.microsoft.com/office/drawing/2010/main">
                      <a14:imgLayer r:embed="rId6">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a:lstStyle/>
            <a:p>
              <a:endParaRPr lang="en-US"/>
            </a:p>
          </p:txBody>
        </p:sp>
        <p:sp>
          <p:nvSpPr>
            <p:cNvPr id="38" name="Oval 37">
              <a:extLst>
                <a:ext uri="{FF2B5EF4-FFF2-40B4-BE49-F238E27FC236}">
                  <a16:creationId xmlns:a16="http://schemas.microsoft.com/office/drawing/2014/main" id="{1A131397-5A45-4344-9983-5E400A3EA5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a:lstStyle/>
            <a:p>
              <a:endParaRPr lang="en-US"/>
            </a:p>
          </p:txBody>
        </p:sp>
      </p:grpSp>
      <p:pic>
        <p:nvPicPr>
          <p:cNvPr id="6" name="Picture 5">
            <a:extLst>
              <a:ext uri="{FF2B5EF4-FFF2-40B4-BE49-F238E27FC236}">
                <a16:creationId xmlns:a16="http://schemas.microsoft.com/office/drawing/2014/main" id="{AEB6A7B6-F83A-56E3-2555-DC5DA4C2124B}"/>
              </a:ext>
            </a:extLst>
          </p:cNvPr>
          <p:cNvPicPr>
            <a:picLocks noChangeAspect="1"/>
          </p:cNvPicPr>
          <p:nvPr/>
        </p:nvPicPr>
        <p:blipFill>
          <a:blip r:embed="rId7"/>
          <a:stretch>
            <a:fillRect/>
          </a:stretch>
        </p:blipFill>
        <p:spPr>
          <a:xfrm>
            <a:off x="7518679" y="2895151"/>
            <a:ext cx="3407959" cy="3145809"/>
          </a:xfrm>
          <a:prstGeom prst="rect">
            <a:avLst/>
          </a:prstGeom>
        </p:spPr>
      </p:pic>
      <p:grpSp>
        <p:nvGrpSpPr>
          <p:cNvPr id="13" name="Group 12">
            <a:extLst>
              <a:ext uri="{FF2B5EF4-FFF2-40B4-BE49-F238E27FC236}">
                <a16:creationId xmlns:a16="http://schemas.microsoft.com/office/drawing/2014/main" id="{224D64D1-E78D-47DC-7BE7-9240C60C0720}"/>
              </a:ext>
            </a:extLst>
          </p:cNvPr>
          <p:cNvGrpSpPr/>
          <p:nvPr/>
        </p:nvGrpSpPr>
        <p:grpSpPr>
          <a:xfrm>
            <a:off x="7847752" y="2988486"/>
            <a:ext cx="428400" cy="353880"/>
            <a:chOff x="7867417" y="3018108"/>
            <a:chExt cx="428400" cy="353880"/>
          </a:xfrm>
        </p:grpSpPr>
        <mc:AlternateContent xmlns:mc="http://schemas.openxmlformats.org/markup-compatibility/2006" xmlns:p14="http://schemas.microsoft.com/office/powerpoint/2010/main">
          <mc:Choice Requires="p14">
            <p:contentPart p14:bwMode="auto" r:id="rId8">
              <p14:nvContentPartPr>
                <p14:cNvPr id="5" name="Ink 4">
                  <a:extLst>
                    <a:ext uri="{FF2B5EF4-FFF2-40B4-BE49-F238E27FC236}">
                      <a16:creationId xmlns:a16="http://schemas.microsoft.com/office/drawing/2014/main" id="{0459FE95-8F61-1887-5DDC-C6BD4061FBED}"/>
                    </a:ext>
                  </a:extLst>
                </p14:cNvPr>
                <p14:cNvContentPartPr/>
                <p14:nvPr/>
              </p14:nvContentPartPr>
              <p14:xfrm>
                <a:off x="8101417" y="3097308"/>
                <a:ext cx="360" cy="360"/>
              </p14:xfrm>
            </p:contentPart>
          </mc:Choice>
          <mc:Fallback xmlns="">
            <p:pic>
              <p:nvPicPr>
                <p:cNvPr id="5" name="Ink 4">
                  <a:extLst>
                    <a:ext uri="{FF2B5EF4-FFF2-40B4-BE49-F238E27FC236}">
                      <a16:creationId xmlns:a16="http://schemas.microsoft.com/office/drawing/2014/main" id="{0459FE95-8F61-1887-5DDC-C6BD4061FBED}"/>
                    </a:ext>
                  </a:extLst>
                </p:cNvPr>
                <p:cNvPicPr/>
                <p:nvPr/>
              </p:nvPicPr>
              <p:blipFill>
                <a:blip r:embed="rId9"/>
                <a:stretch>
                  <a:fillRect/>
                </a:stretch>
              </p:blipFill>
              <p:spPr>
                <a:xfrm>
                  <a:off x="8038417" y="3034308"/>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7" name="Ink 6">
                  <a:extLst>
                    <a:ext uri="{FF2B5EF4-FFF2-40B4-BE49-F238E27FC236}">
                      <a16:creationId xmlns:a16="http://schemas.microsoft.com/office/drawing/2014/main" id="{0B681D18-870B-70E0-09E2-FB9C585AB4E0}"/>
                    </a:ext>
                  </a:extLst>
                </p14:cNvPr>
                <p14:cNvContentPartPr/>
                <p14:nvPr/>
              </p14:nvContentPartPr>
              <p14:xfrm>
                <a:off x="8042377" y="3215028"/>
                <a:ext cx="360" cy="360"/>
              </p14:xfrm>
            </p:contentPart>
          </mc:Choice>
          <mc:Fallback xmlns="">
            <p:pic>
              <p:nvPicPr>
                <p:cNvPr id="7" name="Ink 6">
                  <a:extLst>
                    <a:ext uri="{FF2B5EF4-FFF2-40B4-BE49-F238E27FC236}">
                      <a16:creationId xmlns:a16="http://schemas.microsoft.com/office/drawing/2014/main" id="{0B681D18-870B-70E0-09E2-FB9C585AB4E0}"/>
                    </a:ext>
                  </a:extLst>
                </p:cNvPr>
                <p:cNvPicPr/>
                <p:nvPr/>
              </p:nvPicPr>
              <p:blipFill>
                <a:blip r:embed="rId9"/>
                <a:stretch>
                  <a:fillRect/>
                </a:stretch>
              </p:blipFill>
              <p:spPr>
                <a:xfrm>
                  <a:off x="7979737" y="3152388"/>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9" name="Ink 8">
                  <a:extLst>
                    <a:ext uri="{FF2B5EF4-FFF2-40B4-BE49-F238E27FC236}">
                      <a16:creationId xmlns:a16="http://schemas.microsoft.com/office/drawing/2014/main" id="{6DE1F411-8EF3-E633-4DC5-E11DB4FA62A9}"/>
                    </a:ext>
                  </a:extLst>
                </p14:cNvPr>
                <p14:cNvContentPartPr/>
                <p14:nvPr/>
              </p14:nvContentPartPr>
              <p14:xfrm>
                <a:off x="7954177" y="3018108"/>
                <a:ext cx="360" cy="360"/>
              </p14:xfrm>
            </p:contentPart>
          </mc:Choice>
          <mc:Fallback xmlns="">
            <p:pic>
              <p:nvPicPr>
                <p:cNvPr id="9" name="Ink 8">
                  <a:extLst>
                    <a:ext uri="{FF2B5EF4-FFF2-40B4-BE49-F238E27FC236}">
                      <a16:creationId xmlns:a16="http://schemas.microsoft.com/office/drawing/2014/main" id="{6DE1F411-8EF3-E633-4DC5-E11DB4FA62A9}"/>
                    </a:ext>
                  </a:extLst>
                </p:cNvPr>
                <p:cNvPicPr/>
                <p:nvPr/>
              </p:nvPicPr>
              <p:blipFill>
                <a:blip r:embed="rId9"/>
                <a:stretch>
                  <a:fillRect/>
                </a:stretch>
              </p:blipFill>
              <p:spPr>
                <a:xfrm>
                  <a:off x="7891177" y="2955468"/>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0" name="Ink 9">
                  <a:extLst>
                    <a:ext uri="{FF2B5EF4-FFF2-40B4-BE49-F238E27FC236}">
                      <a16:creationId xmlns:a16="http://schemas.microsoft.com/office/drawing/2014/main" id="{EB115494-B17D-55BA-F0A6-0313E839A702}"/>
                    </a:ext>
                  </a:extLst>
                </p14:cNvPr>
                <p14:cNvContentPartPr/>
                <p14:nvPr/>
              </p14:nvContentPartPr>
              <p14:xfrm>
                <a:off x="7963897" y="3165708"/>
                <a:ext cx="360" cy="360"/>
              </p14:xfrm>
            </p:contentPart>
          </mc:Choice>
          <mc:Fallback xmlns="">
            <p:pic>
              <p:nvPicPr>
                <p:cNvPr id="10" name="Ink 9">
                  <a:extLst>
                    <a:ext uri="{FF2B5EF4-FFF2-40B4-BE49-F238E27FC236}">
                      <a16:creationId xmlns:a16="http://schemas.microsoft.com/office/drawing/2014/main" id="{EB115494-B17D-55BA-F0A6-0313E839A702}"/>
                    </a:ext>
                  </a:extLst>
                </p:cNvPr>
                <p:cNvPicPr/>
                <p:nvPr/>
              </p:nvPicPr>
              <p:blipFill>
                <a:blip r:embed="rId9"/>
                <a:stretch>
                  <a:fillRect/>
                </a:stretch>
              </p:blipFill>
              <p:spPr>
                <a:xfrm>
                  <a:off x="7900897" y="3103068"/>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2" name="Ink 11">
                  <a:extLst>
                    <a:ext uri="{FF2B5EF4-FFF2-40B4-BE49-F238E27FC236}">
                      <a16:creationId xmlns:a16="http://schemas.microsoft.com/office/drawing/2014/main" id="{A739F05B-1632-1EEB-BA97-33925D852C62}"/>
                    </a:ext>
                  </a:extLst>
                </p14:cNvPr>
                <p14:cNvContentPartPr/>
                <p14:nvPr/>
              </p14:nvContentPartPr>
              <p14:xfrm>
                <a:off x="7867417" y="3047988"/>
                <a:ext cx="428400" cy="324000"/>
              </p14:xfrm>
            </p:contentPart>
          </mc:Choice>
          <mc:Fallback xmlns="">
            <p:pic>
              <p:nvPicPr>
                <p:cNvPr id="12" name="Ink 11">
                  <a:extLst>
                    <a:ext uri="{FF2B5EF4-FFF2-40B4-BE49-F238E27FC236}">
                      <a16:creationId xmlns:a16="http://schemas.microsoft.com/office/drawing/2014/main" id="{A739F05B-1632-1EEB-BA97-33925D852C62}"/>
                    </a:ext>
                  </a:extLst>
                </p:cNvPr>
                <p:cNvPicPr/>
                <p:nvPr/>
              </p:nvPicPr>
              <p:blipFill>
                <a:blip r:embed="rId14"/>
                <a:stretch>
                  <a:fillRect/>
                </a:stretch>
              </p:blipFill>
              <p:spPr>
                <a:xfrm>
                  <a:off x="7804777" y="2984988"/>
                  <a:ext cx="554040" cy="449640"/>
                </a:xfrm>
                <a:prstGeom prst="rect">
                  <a:avLst/>
                </a:prstGeom>
              </p:spPr>
            </p:pic>
          </mc:Fallback>
        </mc:AlternateContent>
      </p:grpSp>
    </p:spTree>
    <p:extLst>
      <p:ext uri="{BB962C8B-B14F-4D97-AF65-F5344CB8AC3E}">
        <p14:creationId xmlns:p14="http://schemas.microsoft.com/office/powerpoint/2010/main" val="31568150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5" name="Rectangle 54">
            <a:extLst>
              <a:ext uri="{FF2B5EF4-FFF2-40B4-BE49-F238E27FC236}">
                <a16:creationId xmlns:a16="http://schemas.microsoft.com/office/drawing/2014/main" id="{2550AE69-AC86-4188-83E5-A856C4F1DC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346946"/>
            <a:ext cx="10222992" cy="80683"/>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56" name="Rectangle 55">
            <a:extLst>
              <a:ext uri="{FF2B5EF4-FFF2-40B4-BE49-F238E27FC236}">
                <a16:creationId xmlns:a16="http://schemas.microsoft.com/office/drawing/2014/main" id="{EC4CA156-2C9D-4F0C-B229-88D8B5E17B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4299696"/>
            <a:ext cx="10222992" cy="80683"/>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57" name="Rectangle 56">
            <a:extLst>
              <a:ext uri="{FF2B5EF4-FFF2-40B4-BE49-F238E27FC236}">
                <a16:creationId xmlns:a16="http://schemas.microsoft.com/office/drawing/2014/main" id="{D7361ED3-EBE5-4EFC-8DA3-D0CE4BF2F4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484779"/>
            <a:ext cx="10222992" cy="2743200"/>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grpSp>
        <p:nvGrpSpPr>
          <p:cNvPr id="58" name="Group 57">
            <a:extLst>
              <a:ext uri="{FF2B5EF4-FFF2-40B4-BE49-F238E27FC236}">
                <a16:creationId xmlns:a16="http://schemas.microsoft.com/office/drawing/2014/main" id="{85105087-7F16-4C94-837C-C4544511666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649215" y="4068923"/>
            <a:ext cx="1080904" cy="1080902"/>
            <a:chOff x="9685338" y="4460675"/>
            <a:chExt cx="1080904" cy="1080902"/>
          </a:xfrm>
        </p:grpSpPr>
        <p:sp>
          <p:nvSpPr>
            <p:cNvPr id="59" name="Oval 58">
              <a:extLst>
                <a:ext uri="{FF2B5EF4-FFF2-40B4-BE49-F238E27FC236}">
                  <a16:creationId xmlns:a16="http://schemas.microsoft.com/office/drawing/2014/main" id="{4F2F3467-E50F-4A91-B27D-E324936A66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85338" y="4460675"/>
              <a:ext cx="1080904" cy="1080902"/>
            </a:xfrm>
            <a:prstGeom prst="ellipse">
              <a:avLst/>
            </a:prstGeom>
            <a:blipFill dpi="0" rotWithShape="1">
              <a:blip r:embed="rId5">
                <a:duotone>
                  <a:schemeClr val="accent1">
                    <a:shade val="45000"/>
                    <a:satMod val="135000"/>
                  </a:schemeClr>
                  <a:prstClr val="white"/>
                </a:duotone>
                <a:extLst>
                  <a:ext uri="{BEBA8EAE-BF5A-486C-A8C5-ECC9F3942E4B}">
                    <a14:imgProps xmlns:a14="http://schemas.microsoft.com/office/drawing/2010/main">
                      <a14:imgLayer r:embed="rId6">
                        <a14:imgEffect>
                          <a14:saturation sat="95000"/>
                        </a14:imgEffect>
                      </a14:imgLayer>
                    </a14:imgProps>
                  </a:ext>
                </a:extLst>
              </a:blip>
              <a:srcRect/>
              <a:tile tx="0" ty="0" sx="85000" sy="85000" flip="none" algn="tl"/>
            </a:blipFill>
            <a:ln w="25400" cap="flat" cmpd="sng" algn="ctr">
              <a:noFill/>
              <a:prstDash val="solid"/>
            </a:ln>
            <a:effectLst/>
          </p:spPr>
          <p:txBody>
            <a:bodyPr/>
            <a:lstStyle/>
            <a:p>
              <a:endParaRPr lang="en-US"/>
            </a:p>
          </p:txBody>
        </p:sp>
        <p:sp>
          <p:nvSpPr>
            <p:cNvPr id="60" name="Oval 59">
              <a:extLst>
                <a:ext uri="{FF2B5EF4-FFF2-40B4-BE49-F238E27FC236}">
                  <a16:creationId xmlns:a16="http://schemas.microsoft.com/office/drawing/2014/main" id="{D678BE03-AC84-4940-A7FD-5B143FE2D6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93429" y="4568765"/>
              <a:ext cx="864723" cy="864722"/>
            </a:xfrm>
            <a:prstGeom prst="ellipse">
              <a:avLst/>
            </a:prstGeom>
            <a:noFill/>
            <a:ln w="25400" cap="flat" cmpd="sng" algn="ctr">
              <a:solidFill>
                <a:sysClr val="window" lastClr="FFFFFF"/>
              </a:solidFill>
              <a:prstDash val="solid"/>
            </a:ln>
            <a:effectLst/>
          </p:spPr>
          <p:txBody>
            <a:bodyPr/>
            <a:lstStyle/>
            <a:p>
              <a:endParaRPr lang="en-US"/>
            </a:p>
          </p:txBody>
        </p:sp>
      </p:grpSp>
      <p:sp useBgFill="1">
        <p:nvSpPr>
          <p:cNvPr id="61" name="Rectangle 60">
            <a:extLst>
              <a:ext uri="{FF2B5EF4-FFF2-40B4-BE49-F238E27FC236}">
                <a16:creationId xmlns:a16="http://schemas.microsoft.com/office/drawing/2014/main" id="{B558F58E-93BA-44A3-BCDA-585AFF2E4F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295A9E0-FCF5-98E5-65B0-E7146063FF04}"/>
              </a:ext>
            </a:extLst>
          </p:cNvPr>
          <p:cNvSpPr>
            <a:spLocks noGrp="1"/>
          </p:cNvSpPr>
          <p:nvPr>
            <p:ph type="title"/>
          </p:nvPr>
        </p:nvSpPr>
        <p:spPr>
          <a:xfrm>
            <a:off x="3922886" y="478082"/>
            <a:ext cx="2558357" cy="849040"/>
          </a:xfrm>
        </p:spPr>
        <p:txBody>
          <a:bodyPr vert="horz" lIns="91440" tIns="45720" rIns="91440" bIns="45720" rtlCol="0" anchor="t">
            <a:normAutofit fontScale="90000"/>
          </a:bodyPr>
          <a:lstStyle/>
          <a:p>
            <a:pPr>
              <a:lnSpc>
                <a:spcPct val="80000"/>
              </a:lnSpc>
            </a:pPr>
            <a:r>
              <a:rPr lang="en-US" sz="7200" dirty="0">
                <a:blipFill dpi="0" rotWithShape="1">
                  <a:blip r:embed="rId5"/>
                  <a:srcRect/>
                  <a:tile tx="6350" ty="-127000" sx="65000" sy="64000" flip="none" algn="tl"/>
                </a:blipFill>
              </a:rPr>
              <a:t>metric</a:t>
            </a:r>
          </a:p>
        </p:txBody>
      </p:sp>
      <p:sp>
        <p:nvSpPr>
          <p:cNvPr id="62" name="Rectangle 61">
            <a:extLst>
              <a:ext uri="{FF2B5EF4-FFF2-40B4-BE49-F238E27FC236}">
                <a16:creationId xmlns:a16="http://schemas.microsoft.com/office/drawing/2014/main" id="{34DBF680-FBD0-4394-A076-AD549E2DB4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5320" y="2631257"/>
            <a:ext cx="4846320" cy="54864"/>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pic>
        <p:nvPicPr>
          <p:cNvPr id="63" name="Picture 62" descr="Close-up of wooden white and yellow ruler">
            <a:extLst>
              <a:ext uri="{FF2B5EF4-FFF2-40B4-BE49-F238E27FC236}">
                <a16:creationId xmlns:a16="http://schemas.microsoft.com/office/drawing/2014/main" id="{89406B2E-DBED-0F3F-8149-3815A29BC2A4}"/>
              </a:ext>
            </a:extLst>
          </p:cNvPr>
          <p:cNvPicPr>
            <a:picLocks noChangeAspect="1"/>
          </p:cNvPicPr>
          <p:nvPr/>
        </p:nvPicPr>
        <p:blipFill rotWithShape="1">
          <a:blip r:embed="rId7"/>
          <a:srcRect l="8753" r="22580"/>
          <a:stretch/>
        </p:blipFill>
        <p:spPr>
          <a:xfrm>
            <a:off x="8532344" y="10"/>
            <a:ext cx="3659657" cy="3997195"/>
          </a:xfrm>
          <a:custGeom>
            <a:avLst/>
            <a:gdLst/>
            <a:ahLst/>
            <a:cxnLst/>
            <a:rect l="l" t="t" r="r" b="b"/>
            <a:pathLst>
              <a:path w="6278877" h="6858000">
                <a:moveTo>
                  <a:pt x="45571" y="0"/>
                </a:moveTo>
                <a:lnTo>
                  <a:pt x="6278877" y="0"/>
                </a:lnTo>
                <a:lnTo>
                  <a:pt x="6278877" y="6858000"/>
                </a:lnTo>
                <a:lnTo>
                  <a:pt x="3292307" y="6858000"/>
                </a:lnTo>
                <a:lnTo>
                  <a:pt x="3181525" y="6786980"/>
                </a:lnTo>
                <a:cubicBezTo>
                  <a:pt x="1262020" y="5490189"/>
                  <a:pt x="0" y="3294101"/>
                  <a:pt x="0" y="803252"/>
                </a:cubicBezTo>
                <a:cubicBezTo>
                  <a:pt x="0" y="554167"/>
                  <a:pt x="12619" y="308030"/>
                  <a:pt x="37255" y="65445"/>
                </a:cubicBezTo>
                <a:close/>
              </a:path>
            </a:pathLst>
          </a:custGeom>
        </p:spPr>
      </p:pic>
      <p:sp>
        <p:nvSpPr>
          <p:cNvPr id="64" name="Freeform: Shape 63">
            <a:extLst>
              <a:ext uri="{FF2B5EF4-FFF2-40B4-BE49-F238E27FC236}">
                <a16:creationId xmlns:a16="http://schemas.microsoft.com/office/drawing/2014/main" id="{025516A9-A197-45C0-A7C3-D8D04C443D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13123" y="0"/>
            <a:ext cx="6278877" cy="6858000"/>
          </a:xfrm>
          <a:custGeom>
            <a:avLst/>
            <a:gdLst>
              <a:gd name="connsiteX0" fmla="*/ 45571 w 6278877"/>
              <a:gd name="connsiteY0" fmla="*/ 0 h 6858000"/>
              <a:gd name="connsiteX1" fmla="*/ 6278877 w 6278877"/>
              <a:gd name="connsiteY1" fmla="*/ 0 h 6858000"/>
              <a:gd name="connsiteX2" fmla="*/ 6278877 w 6278877"/>
              <a:gd name="connsiteY2" fmla="*/ 6858000 h 6858000"/>
              <a:gd name="connsiteX3" fmla="*/ 3292307 w 6278877"/>
              <a:gd name="connsiteY3" fmla="*/ 6858000 h 6858000"/>
              <a:gd name="connsiteX4" fmla="*/ 3181525 w 6278877"/>
              <a:gd name="connsiteY4" fmla="*/ 6786980 h 6858000"/>
              <a:gd name="connsiteX5" fmla="*/ 0 w 6278877"/>
              <a:gd name="connsiteY5" fmla="*/ 803252 h 6858000"/>
              <a:gd name="connsiteX6" fmla="*/ 37255 w 6278877"/>
              <a:gd name="connsiteY6" fmla="*/ 6544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78877" h="6858000">
                <a:moveTo>
                  <a:pt x="45571" y="0"/>
                </a:moveTo>
                <a:lnTo>
                  <a:pt x="6278877" y="0"/>
                </a:lnTo>
                <a:lnTo>
                  <a:pt x="6278877" y="6858000"/>
                </a:lnTo>
                <a:lnTo>
                  <a:pt x="3292307" y="6858000"/>
                </a:lnTo>
                <a:lnTo>
                  <a:pt x="3181525" y="6786980"/>
                </a:lnTo>
                <a:cubicBezTo>
                  <a:pt x="1262020" y="5490189"/>
                  <a:pt x="0" y="3294101"/>
                  <a:pt x="0" y="803252"/>
                </a:cubicBezTo>
                <a:cubicBezTo>
                  <a:pt x="0" y="554167"/>
                  <a:pt x="12619" y="308030"/>
                  <a:pt x="37255" y="65445"/>
                </a:cubicBezTo>
                <a:close/>
              </a:path>
            </a:pathLst>
          </a:custGeom>
          <a:blipFill dpi="0" rotWithShape="1">
            <a:blip r:embed="rId8">
              <a:alphaModFix amt="30000"/>
              <a:duotone>
                <a:prstClr val="black"/>
                <a:schemeClr val="accent1">
                  <a:tint val="45000"/>
                  <a:satMod val="400000"/>
                </a:schemeClr>
              </a:duotone>
              <a:extLst>
                <a:ext uri="{BEBA8EAE-BF5A-486C-A8C5-ECC9F3942E4B}">
                  <a14:imgProps xmlns:a14="http://schemas.microsoft.com/office/drawing/2010/main">
                    <a14:imgLayer r:embed="rId4">
                      <a14:imgEffect>
                        <a14:sharpenSoften amount="61000"/>
                      </a14:imgEffect>
                      <a14:imgEffect>
                        <a14:brightnessContrast bright="-25000" contrast="20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TextBox 19">
            <a:extLst>
              <a:ext uri="{FF2B5EF4-FFF2-40B4-BE49-F238E27FC236}">
                <a16:creationId xmlns:a16="http://schemas.microsoft.com/office/drawing/2014/main" id="{44F83C2D-5221-E68F-0A01-B9DE77D50B69}"/>
              </a:ext>
            </a:extLst>
          </p:cNvPr>
          <p:cNvSpPr txBox="1"/>
          <p:nvPr/>
        </p:nvSpPr>
        <p:spPr>
          <a:xfrm>
            <a:off x="655320" y="1650893"/>
            <a:ext cx="9236196" cy="1200329"/>
          </a:xfrm>
          <a:prstGeom prst="rect">
            <a:avLst/>
          </a:prstGeom>
          <a:noFill/>
        </p:spPr>
        <p:txBody>
          <a:bodyPr wrap="square" rtlCol="0">
            <a:spAutoFit/>
          </a:bodyPr>
          <a:lstStyle/>
          <a:p>
            <a:r>
              <a:rPr lang="en-US" sz="1800" dirty="0"/>
              <a:t>In our model, we encounter two undesirable scenarios:</a:t>
            </a:r>
          </a:p>
          <a:p>
            <a:pPr marL="342900" indent="-342900">
              <a:buFont typeface="Arial" panose="020B0604020202020204" pitchFamily="34" charset="0"/>
              <a:buChar char="•"/>
            </a:pPr>
            <a:r>
              <a:rPr lang="en-US" dirty="0"/>
              <a:t>T</a:t>
            </a:r>
            <a:r>
              <a:rPr lang="en-US" sz="1800" dirty="0"/>
              <a:t>here is the situation where it predicts a loan as non-default when it actual </a:t>
            </a:r>
          </a:p>
          <a:p>
            <a:pPr marL="342900" indent="-342900">
              <a:buFont typeface="Arial" panose="020B0604020202020204" pitchFamily="34" charset="0"/>
              <a:buChar char="•"/>
            </a:pPr>
            <a:r>
              <a:rPr lang="en-US" sz="1800" dirty="0"/>
              <a:t>When it predicts a loan as default when it is not. </a:t>
            </a:r>
            <a:endParaRPr lang="en-US" dirty="0"/>
          </a:p>
          <a:p>
            <a:endParaRPr lang="en-US" dirty="0"/>
          </a:p>
        </p:txBody>
      </p:sp>
      <p:sp>
        <p:nvSpPr>
          <p:cNvPr id="21" name="TextBox 20">
            <a:extLst>
              <a:ext uri="{FF2B5EF4-FFF2-40B4-BE49-F238E27FC236}">
                <a16:creationId xmlns:a16="http://schemas.microsoft.com/office/drawing/2014/main" id="{59F9BEFA-27C1-5207-14F6-AD5B3B5B41BF}"/>
              </a:ext>
            </a:extLst>
          </p:cNvPr>
          <p:cNvSpPr txBox="1"/>
          <p:nvPr/>
        </p:nvSpPr>
        <p:spPr>
          <a:xfrm>
            <a:off x="521110" y="3001436"/>
            <a:ext cx="7334864" cy="646331"/>
          </a:xfrm>
          <a:prstGeom prst="rect">
            <a:avLst/>
          </a:prstGeom>
          <a:noFill/>
        </p:spPr>
        <p:txBody>
          <a:bodyPr wrap="square" rtlCol="0">
            <a:spAutoFit/>
          </a:bodyPr>
          <a:lstStyle/>
          <a:p>
            <a:r>
              <a:rPr lang="en-US" sz="1800" b="1" dirty="0">
                <a:solidFill>
                  <a:schemeClr val="tx1"/>
                </a:solidFill>
              </a:rPr>
              <a:t>- Accuracy score</a:t>
            </a:r>
            <a:endParaRPr lang="en-US" dirty="0"/>
          </a:p>
          <a:p>
            <a:endParaRPr lang="en-US" dirty="0"/>
          </a:p>
        </p:txBody>
      </p:sp>
      <p:sp>
        <p:nvSpPr>
          <p:cNvPr id="24" name="TextBox 23">
            <a:extLst>
              <a:ext uri="{FF2B5EF4-FFF2-40B4-BE49-F238E27FC236}">
                <a16:creationId xmlns:a16="http://schemas.microsoft.com/office/drawing/2014/main" id="{068CCDFE-D2F3-6977-34C4-3D04D0E77253}"/>
              </a:ext>
            </a:extLst>
          </p:cNvPr>
          <p:cNvSpPr txBox="1"/>
          <p:nvPr/>
        </p:nvSpPr>
        <p:spPr>
          <a:xfrm>
            <a:off x="501503" y="3568253"/>
            <a:ext cx="4247535" cy="646331"/>
          </a:xfrm>
          <a:prstGeom prst="rect">
            <a:avLst/>
          </a:prstGeom>
          <a:noFill/>
        </p:spPr>
        <p:txBody>
          <a:bodyPr wrap="square" rtlCol="0">
            <a:spAutoFit/>
          </a:bodyPr>
          <a:lstStyle/>
          <a:p>
            <a:r>
              <a:rPr lang="en-US" sz="1800" b="1" dirty="0">
                <a:solidFill>
                  <a:schemeClr val="tx1"/>
                </a:solidFill>
              </a:rPr>
              <a:t>- F1 Score</a:t>
            </a:r>
            <a:endParaRPr lang="en-US" dirty="0"/>
          </a:p>
          <a:p>
            <a:endParaRPr lang="en-US" dirty="0"/>
          </a:p>
        </p:txBody>
      </p:sp>
      <p:sp>
        <p:nvSpPr>
          <p:cNvPr id="26" name="TextBox 25">
            <a:extLst>
              <a:ext uri="{FF2B5EF4-FFF2-40B4-BE49-F238E27FC236}">
                <a16:creationId xmlns:a16="http://schemas.microsoft.com/office/drawing/2014/main" id="{53ACE8DD-01DB-EBA1-B1ED-931E3B00D861}"/>
              </a:ext>
            </a:extLst>
          </p:cNvPr>
          <p:cNvSpPr txBox="1"/>
          <p:nvPr/>
        </p:nvSpPr>
        <p:spPr>
          <a:xfrm>
            <a:off x="501502" y="4142081"/>
            <a:ext cx="6302421" cy="369332"/>
          </a:xfrm>
          <a:prstGeom prst="rect">
            <a:avLst/>
          </a:prstGeom>
          <a:noFill/>
        </p:spPr>
        <p:txBody>
          <a:bodyPr wrap="square" rtlCol="0">
            <a:spAutoFit/>
          </a:bodyPr>
          <a:lstStyle/>
          <a:p>
            <a:r>
              <a:rPr lang="en-US" sz="1800" b="1" dirty="0"/>
              <a:t>- </a:t>
            </a:r>
            <a:r>
              <a:rPr lang="en-US" sz="1800" b="1" dirty="0">
                <a:solidFill>
                  <a:schemeClr val="tx1"/>
                </a:solidFill>
              </a:rPr>
              <a:t>ROC (Receiver Operating Characteristic)</a:t>
            </a:r>
            <a:endParaRPr lang="en-US" dirty="0"/>
          </a:p>
        </p:txBody>
      </p:sp>
      <p:sp>
        <p:nvSpPr>
          <p:cNvPr id="3" name="TextBox 2">
            <a:extLst>
              <a:ext uri="{FF2B5EF4-FFF2-40B4-BE49-F238E27FC236}">
                <a16:creationId xmlns:a16="http://schemas.microsoft.com/office/drawing/2014/main" id="{7B56C7C4-4372-1F5E-4D38-91ADE147E2D7}"/>
              </a:ext>
            </a:extLst>
          </p:cNvPr>
          <p:cNvSpPr txBox="1"/>
          <p:nvPr/>
        </p:nvSpPr>
        <p:spPr>
          <a:xfrm>
            <a:off x="501502" y="4672403"/>
            <a:ext cx="3916680" cy="369332"/>
          </a:xfrm>
          <a:prstGeom prst="rect">
            <a:avLst/>
          </a:prstGeom>
          <a:noFill/>
        </p:spPr>
        <p:txBody>
          <a:bodyPr wrap="square" rtlCol="0">
            <a:spAutoFit/>
          </a:bodyPr>
          <a:lstStyle/>
          <a:p>
            <a:r>
              <a:rPr lang="en-US" b="1" dirty="0"/>
              <a:t>- FICO Score </a:t>
            </a:r>
          </a:p>
        </p:txBody>
      </p:sp>
      <mc:AlternateContent xmlns:mc="http://schemas.openxmlformats.org/markup-compatibility/2006">
        <mc:Choice xmlns:p14="http://schemas.microsoft.com/office/powerpoint/2010/main" Requires="p14">
          <p:contentPart p14:bwMode="auto" r:id="rId9">
            <p14:nvContentPartPr>
              <p14:cNvPr id="4" name="Ink 3">
                <a:extLst>
                  <a:ext uri="{FF2B5EF4-FFF2-40B4-BE49-F238E27FC236}">
                    <a16:creationId xmlns:a16="http://schemas.microsoft.com/office/drawing/2014/main" id="{F9879DDF-3D0C-1673-73FD-497FE70ABC39}"/>
                  </a:ext>
                </a:extLst>
              </p14:cNvPr>
              <p14:cNvContentPartPr/>
              <p14:nvPr/>
            </p14:nvContentPartPr>
            <p14:xfrm>
              <a:off x="3844417" y="835428"/>
              <a:ext cx="360" cy="360"/>
            </p14:xfrm>
          </p:contentPart>
        </mc:Choice>
        <mc:Fallback>
          <p:pic>
            <p:nvPicPr>
              <p:cNvPr id="4" name="Ink 3">
                <a:extLst>
                  <a:ext uri="{FF2B5EF4-FFF2-40B4-BE49-F238E27FC236}">
                    <a16:creationId xmlns:a16="http://schemas.microsoft.com/office/drawing/2014/main" id="{F9879DDF-3D0C-1673-73FD-497FE70ABC39}"/>
                  </a:ext>
                </a:extLst>
              </p:cNvPr>
              <p:cNvPicPr/>
              <p:nvPr/>
            </p:nvPicPr>
            <p:blipFill>
              <a:blip r:embed="rId10"/>
              <a:stretch>
                <a:fillRect/>
              </a:stretch>
            </p:blipFill>
            <p:spPr>
              <a:xfrm>
                <a:off x="3781777" y="772428"/>
                <a:ext cx="126000" cy="126000"/>
              </a:xfrm>
              <a:prstGeom prst="rect">
                <a:avLst/>
              </a:prstGeom>
            </p:spPr>
          </p:pic>
        </mc:Fallback>
      </mc:AlternateContent>
    </p:spTree>
    <p:extLst>
      <p:ext uri="{BB962C8B-B14F-4D97-AF65-F5344CB8AC3E}">
        <p14:creationId xmlns:p14="http://schemas.microsoft.com/office/powerpoint/2010/main" val="12440521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DF2979-5060-B60B-4A1B-AD4DCADE1AC3}"/>
              </a:ext>
            </a:extLst>
          </p:cNvPr>
          <p:cNvSpPr>
            <a:spLocks noGrp="1"/>
          </p:cNvSpPr>
          <p:nvPr>
            <p:ph type="title"/>
          </p:nvPr>
        </p:nvSpPr>
        <p:spPr>
          <a:xfrm>
            <a:off x="3938158" y="167149"/>
            <a:ext cx="4910874" cy="688258"/>
          </a:xfrm>
        </p:spPr>
        <p:txBody>
          <a:bodyPr>
            <a:normAutofit fontScale="90000"/>
          </a:bodyPr>
          <a:lstStyle/>
          <a:p>
            <a:r>
              <a:rPr lang="en-US" dirty="0"/>
              <a:t>Drop the Columns</a:t>
            </a:r>
          </a:p>
        </p:txBody>
      </p:sp>
      <p:sp>
        <p:nvSpPr>
          <p:cNvPr id="3" name="Content Placeholder 2">
            <a:extLst>
              <a:ext uri="{FF2B5EF4-FFF2-40B4-BE49-F238E27FC236}">
                <a16:creationId xmlns:a16="http://schemas.microsoft.com/office/drawing/2014/main" id="{231D40C5-DB51-B0FE-594B-A05A0C57EA76}"/>
              </a:ext>
            </a:extLst>
          </p:cNvPr>
          <p:cNvSpPr>
            <a:spLocks noGrp="1"/>
          </p:cNvSpPr>
          <p:nvPr>
            <p:ph idx="1"/>
          </p:nvPr>
        </p:nvSpPr>
        <p:spPr>
          <a:xfrm>
            <a:off x="219257" y="1073824"/>
            <a:ext cx="5975065" cy="5374432"/>
          </a:xfrm>
        </p:spPr>
        <p:txBody>
          <a:bodyPr>
            <a:normAutofit fontScale="92500"/>
          </a:bodyPr>
          <a:lstStyle/>
          <a:p>
            <a:r>
              <a:rPr lang="en-US" sz="1800" dirty="0"/>
              <a:t>Drop the columns that we will not use as model features by following the reasons below for our decision making:</a:t>
            </a:r>
          </a:p>
          <a:p>
            <a:endParaRPr lang="en-US" sz="1800" dirty="0"/>
          </a:p>
          <a:p>
            <a:r>
              <a:rPr lang="en-US" sz="1800" dirty="0"/>
              <a:t>Data columns that contain </a:t>
            </a:r>
            <a:r>
              <a:rPr lang="en-US" sz="1800" dirty="0">
                <a:highlight>
                  <a:srgbClr val="FF0000"/>
                </a:highlight>
              </a:rPr>
              <a:t>future information</a:t>
            </a:r>
            <a:r>
              <a:rPr lang="en-US" sz="1800" dirty="0"/>
              <a:t>: '</a:t>
            </a:r>
            <a:r>
              <a:rPr lang="en-US" sz="1800" dirty="0" err="1"/>
              <a:t>rem_months</a:t>
            </a:r>
            <a:r>
              <a:rPr lang="en-US" sz="1800" dirty="0"/>
              <a:t>', '</a:t>
            </a:r>
            <a:r>
              <a:rPr lang="en-US" sz="1800" dirty="0" err="1"/>
              <a:t>calc_rem_months</a:t>
            </a:r>
            <a:r>
              <a:rPr lang="en-US" sz="1800" dirty="0"/>
              <a:t>'</a:t>
            </a:r>
          </a:p>
          <a:p>
            <a:endParaRPr lang="en-US" sz="1800" dirty="0"/>
          </a:p>
          <a:p>
            <a:r>
              <a:rPr lang="en-US" sz="1800" dirty="0"/>
              <a:t>Data columns that contain </a:t>
            </a:r>
            <a:r>
              <a:rPr lang="en-US" sz="1800" dirty="0">
                <a:highlight>
                  <a:srgbClr val="FF0000"/>
                </a:highlight>
              </a:rPr>
              <a:t>information about the target</a:t>
            </a:r>
            <a:r>
              <a:rPr lang="en-US" sz="1800" dirty="0"/>
              <a:t>:</a:t>
            </a:r>
          </a:p>
          <a:p>
            <a:r>
              <a:rPr lang="en-US" sz="1800" dirty="0"/>
              <a:t>'act_period’,  'dlq_status’,  'zero_bal_code’, 'zb_dte’, 'target’.</a:t>
            </a:r>
          </a:p>
          <a:p>
            <a:endParaRPr lang="en-US" sz="1800" dirty="0"/>
          </a:p>
          <a:p>
            <a:r>
              <a:rPr lang="en-US" sz="1800" dirty="0"/>
              <a:t>Data columns that contain</a:t>
            </a:r>
            <a:r>
              <a:rPr lang="en-US" sz="1800" dirty="0">
                <a:highlight>
                  <a:srgbClr val="FF0000"/>
                </a:highlight>
              </a:rPr>
              <a:t> date/loan identifier</a:t>
            </a:r>
            <a:r>
              <a:rPr lang="en-US" sz="1800" dirty="0"/>
              <a:t>:</a:t>
            </a:r>
          </a:p>
          <a:p>
            <a:r>
              <a:rPr lang="en-US" sz="1800" dirty="0"/>
              <a:t>'</a:t>
            </a:r>
            <a:r>
              <a:rPr lang="en-US" sz="1800" dirty="0" err="1"/>
              <a:t>orig_date</a:t>
            </a:r>
            <a:r>
              <a:rPr lang="en-US" sz="1800" dirty="0"/>
              <a:t>', '</a:t>
            </a:r>
            <a:r>
              <a:rPr lang="en-US" sz="1800" dirty="0" err="1"/>
              <a:t>matr_dt</a:t>
            </a:r>
            <a:r>
              <a:rPr lang="en-US" sz="1800" dirty="0"/>
              <a:t>', 'last_period’, 'first_pay’. </a:t>
            </a:r>
          </a:p>
          <a:p>
            <a:endParaRPr lang="en-US" sz="1800" dirty="0"/>
          </a:p>
          <a:p>
            <a:r>
              <a:rPr lang="en-US" sz="1800" dirty="0"/>
              <a:t>Data columns that will create </a:t>
            </a:r>
            <a:r>
              <a:rPr lang="en-US" sz="1800" dirty="0">
                <a:highlight>
                  <a:srgbClr val="FF0000"/>
                </a:highlight>
              </a:rPr>
              <a:t>high cardinality</a:t>
            </a:r>
            <a:r>
              <a:rPr lang="en-US" sz="1800" dirty="0"/>
              <a:t>:</a:t>
            </a:r>
          </a:p>
          <a:p>
            <a:r>
              <a:rPr lang="en-US" sz="1800" dirty="0"/>
              <a:t>'</a:t>
            </a:r>
            <a:r>
              <a:rPr lang="en-US" sz="1800" dirty="0" err="1"/>
              <a:t>msa</a:t>
            </a:r>
            <a:r>
              <a:rPr lang="en-US" sz="1800" dirty="0"/>
              <a:t>', ‘zip’.</a:t>
            </a:r>
          </a:p>
        </p:txBody>
      </p:sp>
      <p:pic>
        <p:nvPicPr>
          <p:cNvPr id="5" name="Picture 4">
            <a:extLst>
              <a:ext uri="{FF2B5EF4-FFF2-40B4-BE49-F238E27FC236}">
                <a16:creationId xmlns:a16="http://schemas.microsoft.com/office/drawing/2014/main" id="{D08422E7-F325-19B6-70AA-21EEC85896C0}"/>
              </a:ext>
            </a:extLst>
          </p:cNvPr>
          <p:cNvPicPr>
            <a:picLocks noChangeAspect="1"/>
          </p:cNvPicPr>
          <p:nvPr/>
        </p:nvPicPr>
        <p:blipFill>
          <a:blip r:embed="rId3"/>
          <a:stretch>
            <a:fillRect/>
          </a:stretch>
        </p:blipFill>
        <p:spPr>
          <a:xfrm>
            <a:off x="6987224" y="1073824"/>
            <a:ext cx="4665961" cy="5541580"/>
          </a:xfrm>
          <a:prstGeom prst="rect">
            <a:avLst/>
          </a:prstGeom>
        </p:spPr>
      </p:pic>
      <mc:AlternateContent xmlns:mc="http://schemas.openxmlformats.org/markup-compatibility/2006">
        <mc:Choice xmlns:p14="http://schemas.microsoft.com/office/powerpoint/2010/main" Requires="p14">
          <p:contentPart p14:bwMode="auto" r:id="rId4">
            <p14:nvContentPartPr>
              <p14:cNvPr id="4" name="Ink 3">
                <a:extLst>
                  <a:ext uri="{FF2B5EF4-FFF2-40B4-BE49-F238E27FC236}">
                    <a16:creationId xmlns:a16="http://schemas.microsoft.com/office/drawing/2014/main" id="{332831CC-3DD9-400B-52AE-84DB7C388D89}"/>
                  </a:ext>
                </a:extLst>
              </p14:cNvPr>
              <p14:cNvContentPartPr/>
              <p14:nvPr/>
            </p14:nvContentPartPr>
            <p14:xfrm>
              <a:off x="3844417" y="452028"/>
              <a:ext cx="360" cy="360"/>
            </p14:xfrm>
          </p:contentPart>
        </mc:Choice>
        <mc:Fallback>
          <p:pic>
            <p:nvPicPr>
              <p:cNvPr id="4" name="Ink 3">
                <a:extLst>
                  <a:ext uri="{FF2B5EF4-FFF2-40B4-BE49-F238E27FC236}">
                    <a16:creationId xmlns:a16="http://schemas.microsoft.com/office/drawing/2014/main" id="{332831CC-3DD9-400B-52AE-84DB7C388D89}"/>
                  </a:ext>
                </a:extLst>
              </p:cNvPr>
              <p:cNvPicPr/>
              <p:nvPr/>
            </p:nvPicPr>
            <p:blipFill>
              <a:blip r:embed="rId5"/>
              <a:stretch>
                <a:fillRect/>
              </a:stretch>
            </p:blipFill>
            <p:spPr>
              <a:xfrm>
                <a:off x="3781777" y="389388"/>
                <a:ext cx="126000" cy="126000"/>
              </a:xfrm>
              <a:prstGeom prst="rect">
                <a:avLst/>
              </a:prstGeom>
            </p:spPr>
          </p:pic>
        </mc:Fallback>
      </mc:AlternateContent>
    </p:spTree>
    <p:extLst>
      <p:ext uri="{BB962C8B-B14F-4D97-AF65-F5344CB8AC3E}">
        <p14:creationId xmlns:p14="http://schemas.microsoft.com/office/powerpoint/2010/main" val="20671045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CCF043BA-0C52-4068-BCF5-2B2D89BA9D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blipFill dpi="0" rotWithShape="1">
            <a:blip r:embed="rId3">
              <a:alphaModFix amt="60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11E3D0A-8750-74C5-5610-5D69ADA827DB}"/>
              </a:ext>
            </a:extLst>
          </p:cNvPr>
          <p:cNvSpPr>
            <a:spLocks noGrp="1"/>
          </p:cNvSpPr>
          <p:nvPr>
            <p:ph type="title"/>
          </p:nvPr>
        </p:nvSpPr>
        <p:spPr>
          <a:xfrm>
            <a:off x="8404721" y="769768"/>
            <a:ext cx="3325163" cy="4333174"/>
          </a:xfrm>
          <a:ln>
            <a:noFill/>
          </a:ln>
        </p:spPr>
        <p:txBody>
          <a:bodyPr>
            <a:normAutofit/>
          </a:bodyPr>
          <a:lstStyle/>
          <a:p>
            <a:pPr algn="just"/>
            <a:r>
              <a:rPr lang="en-US" dirty="0"/>
              <a:t>Feature   Engineering</a:t>
            </a:r>
          </a:p>
        </p:txBody>
      </p:sp>
      <p:pic>
        <p:nvPicPr>
          <p:cNvPr id="5" name="Content Placeholder 4">
            <a:extLst>
              <a:ext uri="{FF2B5EF4-FFF2-40B4-BE49-F238E27FC236}">
                <a16:creationId xmlns:a16="http://schemas.microsoft.com/office/drawing/2014/main" id="{C94DAA63-4DAB-ACB8-63CF-151C9BE072D7}"/>
              </a:ext>
            </a:extLst>
          </p:cNvPr>
          <p:cNvPicPr>
            <a:picLocks noChangeAspect="1"/>
          </p:cNvPicPr>
          <p:nvPr/>
        </p:nvPicPr>
        <p:blipFill rotWithShape="1">
          <a:blip r:embed="rId5"/>
          <a:srcRect r="8365" b="2"/>
          <a:stretch/>
        </p:blipFill>
        <p:spPr>
          <a:xfrm>
            <a:off x="3343" y="10"/>
            <a:ext cx="7548923" cy="6857990"/>
          </a:xfrm>
          <a:prstGeom prst="rect">
            <a:avLst/>
          </a:prstGeom>
        </p:spPr>
      </p:pic>
      <p:grpSp>
        <p:nvGrpSpPr>
          <p:cNvPr id="14" name="Group 13">
            <a:extLst>
              <a:ext uri="{FF2B5EF4-FFF2-40B4-BE49-F238E27FC236}">
                <a16:creationId xmlns:a16="http://schemas.microsoft.com/office/drawing/2014/main" id="{789ACCC8-A635-400E-B9C0-AD9CA57109C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15" name="Oval 14">
              <a:extLst>
                <a:ext uri="{FF2B5EF4-FFF2-40B4-BE49-F238E27FC236}">
                  <a16:creationId xmlns:a16="http://schemas.microsoft.com/office/drawing/2014/main" id="{CBC21CEB-233C-4B50-8CCA-829AD0428F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6">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6" name="Oval 15">
              <a:extLst>
                <a:ext uri="{FF2B5EF4-FFF2-40B4-BE49-F238E27FC236}">
                  <a16:creationId xmlns:a16="http://schemas.microsoft.com/office/drawing/2014/main" id="{F3DF2D74-CD63-49A8-A93B-9DA2F59511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mc:AlternateContent xmlns:mc="http://schemas.openxmlformats.org/markup-compatibility/2006" xmlns:p14="http://schemas.microsoft.com/office/powerpoint/2010/main">
        <mc:Choice Requires="p14">
          <p:contentPart p14:bwMode="auto" r:id="rId7">
            <p14:nvContentPartPr>
              <p14:cNvPr id="3" name="Ink 2">
                <a:extLst>
                  <a:ext uri="{FF2B5EF4-FFF2-40B4-BE49-F238E27FC236}">
                    <a16:creationId xmlns:a16="http://schemas.microsoft.com/office/drawing/2014/main" id="{38C9FD1C-5ACB-F6E6-695F-031033984D05}"/>
                  </a:ext>
                </a:extLst>
              </p14:cNvPr>
              <p14:cNvContentPartPr/>
              <p14:nvPr/>
            </p14:nvContentPartPr>
            <p14:xfrm>
              <a:off x="8268457" y="2507268"/>
              <a:ext cx="360" cy="360"/>
            </p14:xfrm>
          </p:contentPart>
        </mc:Choice>
        <mc:Fallback xmlns="">
          <p:pic>
            <p:nvPicPr>
              <p:cNvPr id="3" name="Ink 2">
                <a:extLst>
                  <a:ext uri="{FF2B5EF4-FFF2-40B4-BE49-F238E27FC236}">
                    <a16:creationId xmlns:a16="http://schemas.microsoft.com/office/drawing/2014/main" id="{38C9FD1C-5ACB-F6E6-695F-031033984D05}"/>
                  </a:ext>
                </a:extLst>
              </p:cNvPr>
              <p:cNvPicPr/>
              <p:nvPr/>
            </p:nvPicPr>
            <p:blipFill>
              <a:blip r:embed="rId8"/>
              <a:stretch>
                <a:fillRect/>
              </a:stretch>
            </p:blipFill>
            <p:spPr>
              <a:xfrm>
                <a:off x="8205817" y="2444268"/>
                <a:ext cx="126000" cy="126000"/>
              </a:xfrm>
              <a:prstGeom prst="rect">
                <a:avLst/>
              </a:prstGeom>
            </p:spPr>
          </p:pic>
        </mc:Fallback>
      </mc:AlternateContent>
    </p:spTree>
    <p:extLst>
      <p:ext uri="{BB962C8B-B14F-4D97-AF65-F5344CB8AC3E}">
        <p14:creationId xmlns:p14="http://schemas.microsoft.com/office/powerpoint/2010/main" val="9121039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F3AF35CD-DA30-4E34-B0F3-32C27766DA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36310" y="0"/>
            <a:ext cx="4355689" cy="6857999"/>
          </a:xfrm>
          <a:prstGeom prst="rect">
            <a:avLst/>
          </a:prstGeom>
          <a:blipFill dpi="0" rotWithShape="1">
            <a:blip r:embed="rId3">
              <a:alphaModFix amt="60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8031ED2-F228-163A-F445-67C529A57C95}"/>
              </a:ext>
            </a:extLst>
          </p:cNvPr>
          <p:cNvSpPr>
            <a:spLocks noGrp="1"/>
          </p:cNvSpPr>
          <p:nvPr>
            <p:ph type="title"/>
          </p:nvPr>
        </p:nvSpPr>
        <p:spPr>
          <a:xfrm>
            <a:off x="7924800" y="2362593"/>
            <a:ext cx="4060721" cy="1609344"/>
          </a:xfrm>
          <a:ln>
            <a:noFill/>
          </a:ln>
        </p:spPr>
        <p:txBody>
          <a:bodyPr>
            <a:normAutofit/>
          </a:bodyPr>
          <a:lstStyle/>
          <a:p>
            <a:r>
              <a:rPr lang="en-US" sz="4400" dirty="0"/>
              <a:t>  Transformation</a:t>
            </a:r>
          </a:p>
        </p:txBody>
      </p:sp>
      <p:pic>
        <p:nvPicPr>
          <p:cNvPr id="5" name="Content Placeholder 4" descr="A screenshot of a computer screen&#10;&#10;Description automatically generated">
            <a:extLst>
              <a:ext uri="{FF2B5EF4-FFF2-40B4-BE49-F238E27FC236}">
                <a16:creationId xmlns:a16="http://schemas.microsoft.com/office/drawing/2014/main" id="{BD45CEA6-43A8-4BE1-764E-298FA70ADF40}"/>
              </a:ext>
            </a:extLst>
          </p:cNvPr>
          <p:cNvPicPr>
            <a:picLocks noChangeAspect="1"/>
          </p:cNvPicPr>
          <p:nvPr/>
        </p:nvPicPr>
        <p:blipFill>
          <a:blip r:embed="rId5"/>
          <a:stretch>
            <a:fillRect/>
          </a:stretch>
        </p:blipFill>
        <p:spPr>
          <a:xfrm>
            <a:off x="293809" y="25668"/>
            <a:ext cx="6746927" cy="6832331"/>
          </a:xfrm>
          <a:prstGeom prst="rect">
            <a:avLst/>
          </a:prstGeom>
        </p:spPr>
      </p:pic>
      <p:grpSp>
        <p:nvGrpSpPr>
          <p:cNvPr id="16" name="Group 15">
            <a:extLst>
              <a:ext uri="{FF2B5EF4-FFF2-40B4-BE49-F238E27FC236}">
                <a16:creationId xmlns:a16="http://schemas.microsoft.com/office/drawing/2014/main" id="{BCFC42DC-2C46-47C4-BC61-530557385DB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17" name="Oval 16">
              <a:extLst>
                <a:ext uri="{FF2B5EF4-FFF2-40B4-BE49-F238E27FC236}">
                  <a16:creationId xmlns:a16="http://schemas.microsoft.com/office/drawing/2014/main" id="{54B91A37-AA1F-4966-8ACF-93023547DA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6">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8" name="Oval 17">
              <a:extLst>
                <a:ext uri="{FF2B5EF4-FFF2-40B4-BE49-F238E27FC236}">
                  <a16:creationId xmlns:a16="http://schemas.microsoft.com/office/drawing/2014/main" id="{17B17AC5-0931-432F-9A4A-DDCFAA010A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mc:AlternateContent xmlns:mc="http://schemas.openxmlformats.org/markup-compatibility/2006" xmlns:p14="http://schemas.microsoft.com/office/powerpoint/2010/main">
        <mc:Choice Requires="p14">
          <p:contentPart p14:bwMode="auto" r:id="rId7">
            <p14:nvContentPartPr>
              <p14:cNvPr id="3" name="Ink 2">
                <a:extLst>
                  <a:ext uri="{FF2B5EF4-FFF2-40B4-BE49-F238E27FC236}">
                    <a16:creationId xmlns:a16="http://schemas.microsoft.com/office/drawing/2014/main" id="{F523E1E7-FA9E-4D4E-D551-1C074DD636B1}"/>
                  </a:ext>
                </a:extLst>
              </p14:cNvPr>
              <p14:cNvContentPartPr/>
              <p14:nvPr/>
            </p14:nvContentPartPr>
            <p14:xfrm>
              <a:off x="8239297" y="3126468"/>
              <a:ext cx="360" cy="360"/>
            </p14:xfrm>
          </p:contentPart>
        </mc:Choice>
        <mc:Fallback xmlns="">
          <p:pic>
            <p:nvPicPr>
              <p:cNvPr id="3" name="Ink 2">
                <a:extLst>
                  <a:ext uri="{FF2B5EF4-FFF2-40B4-BE49-F238E27FC236}">
                    <a16:creationId xmlns:a16="http://schemas.microsoft.com/office/drawing/2014/main" id="{F523E1E7-FA9E-4D4E-D551-1C074DD636B1}"/>
                  </a:ext>
                </a:extLst>
              </p:cNvPr>
              <p:cNvPicPr/>
              <p:nvPr/>
            </p:nvPicPr>
            <p:blipFill>
              <a:blip r:embed="rId8"/>
              <a:stretch>
                <a:fillRect/>
              </a:stretch>
            </p:blipFill>
            <p:spPr>
              <a:xfrm>
                <a:off x="8176657" y="3063468"/>
                <a:ext cx="126000" cy="126000"/>
              </a:xfrm>
              <a:prstGeom prst="rect">
                <a:avLst/>
              </a:prstGeom>
            </p:spPr>
          </p:pic>
        </mc:Fallback>
      </mc:AlternateContent>
    </p:spTree>
    <p:extLst>
      <p:ext uri="{BB962C8B-B14F-4D97-AF65-F5344CB8AC3E}">
        <p14:creationId xmlns:p14="http://schemas.microsoft.com/office/powerpoint/2010/main" val="37224675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43" name="Group 42">
            <a:extLst>
              <a:ext uri="{FF2B5EF4-FFF2-40B4-BE49-F238E27FC236}">
                <a16:creationId xmlns:a16="http://schemas.microsoft.com/office/drawing/2014/main" id="{8E517B64-8E09-4304-8D71-7EDCAB04A1D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44" name="Oval 43">
              <a:extLst>
                <a:ext uri="{FF2B5EF4-FFF2-40B4-BE49-F238E27FC236}">
                  <a16:creationId xmlns:a16="http://schemas.microsoft.com/office/drawing/2014/main" id="{C5E58E8F-F745-4CB3-8EB2-71B3C5347E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2">
                <a:duotone>
                  <a:schemeClr val="accent1">
                    <a:shade val="45000"/>
                    <a:satMod val="135000"/>
                  </a:schemeClr>
                  <a:prstClr val="white"/>
                </a:duotone>
                <a:extLst>
                  <a:ext uri="{BEBA8EAE-BF5A-486C-A8C5-ECC9F3942E4B}">
                    <a14:imgProps xmlns:a14="http://schemas.microsoft.com/office/drawing/2010/main">
                      <a14:imgLayer r:embed="rId3">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a:lstStyle/>
            <a:p>
              <a:endParaRPr lang="en-US" dirty="0"/>
            </a:p>
          </p:txBody>
        </p:sp>
        <p:sp>
          <p:nvSpPr>
            <p:cNvPr id="45" name="Oval 44">
              <a:extLst>
                <a:ext uri="{FF2B5EF4-FFF2-40B4-BE49-F238E27FC236}">
                  <a16:creationId xmlns:a16="http://schemas.microsoft.com/office/drawing/2014/main" id="{0943A29A-CD4A-4902-BECB-F71F97E8C6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a:lstStyle/>
            <a:p>
              <a:endParaRPr lang="en-US" dirty="0"/>
            </a:p>
          </p:txBody>
        </p:sp>
      </p:grpSp>
      <p:sp>
        <p:nvSpPr>
          <p:cNvPr id="46" name="Rectangle 45">
            <a:extLst>
              <a:ext uri="{FF2B5EF4-FFF2-40B4-BE49-F238E27FC236}">
                <a16:creationId xmlns:a16="http://schemas.microsoft.com/office/drawing/2014/main" id="{A2168B3A-3AE7-4946-8AF6-76E3E5176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dirty="0"/>
          </a:p>
        </p:txBody>
      </p:sp>
      <p:sp>
        <p:nvSpPr>
          <p:cNvPr id="47" name="Rectangle 46">
            <a:extLst>
              <a:ext uri="{FF2B5EF4-FFF2-40B4-BE49-F238E27FC236}">
                <a16:creationId xmlns:a16="http://schemas.microsoft.com/office/drawing/2014/main" id="{64C2224D-8669-4449-BA35-66D2DEF0EE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5455325" cy="5897880"/>
          </a:xfrm>
          <a:prstGeom prst="rect">
            <a:avLst/>
          </a:prstGeom>
          <a:solidFill>
            <a:srgbClr val="FFFFFF"/>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532EE63B-4F77-3C6E-F11F-AA03C4EF4F50}"/>
              </a:ext>
            </a:extLst>
          </p:cNvPr>
          <p:cNvPicPr>
            <a:picLocks noChangeAspect="1"/>
          </p:cNvPicPr>
          <p:nvPr/>
        </p:nvPicPr>
        <p:blipFill>
          <a:blip r:embed="rId4"/>
          <a:stretch>
            <a:fillRect/>
          </a:stretch>
        </p:blipFill>
        <p:spPr>
          <a:xfrm>
            <a:off x="804332" y="821433"/>
            <a:ext cx="4806271" cy="5210049"/>
          </a:xfrm>
          <a:prstGeom prst="rect">
            <a:avLst/>
          </a:prstGeom>
        </p:spPr>
      </p:pic>
      <p:sp>
        <p:nvSpPr>
          <p:cNvPr id="42" name="Rectangle 41">
            <a:extLst>
              <a:ext uri="{FF2B5EF4-FFF2-40B4-BE49-F238E27FC236}">
                <a16:creationId xmlns:a16="http://schemas.microsoft.com/office/drawing/2014/main" id="{F99E36D9-8C4D-4CA1-89BA-D0BF2FB972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54070" y="480060"/>
            <a:ext cx="5455325" cy="5897880"/>
          </a:xfrm>
          <a:prstGeom prst="rect">
            <a:avLst/>
          </a:prstGeom>
          <a:solidFill>
            <a:srgbClr val="FFFFFF"/>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a:extLst>
              <a:ext uri="{FF2B5EF4-FFF2-40B4-BE49-F238E27FC236}">
                <a16:creationId xmlns:a16="http://schemas.microsoft.com/office/drawing/2014/main" id="{303B258E-DC75-5FA0-58A4-4F45E5B4BCC6}"/>
              </a:ext>
            </a:extLst>
          </p:cNvPr>
          <p:cNvPicPr>
            <a:picLocks noChangeAspect="1"/>
          </p:cNvPicPr>
          <p:nvPr/>
        </p:nvPicPr>
        <p:blipFill>
          <a:blip r:embed="rId5"/>
          <a:stretch>
            <a:fillRect/>
          </a:stretch>
        </p:blipFill>
        <p:spPr>
          <a:xfrm>
            <a:off x="6581390" y="1720231"/>
            <a:ext cx="4806271" cy="3412453"/>
          </a:xfrm>
          <a:prstGeom prst="rect">
            <a:avLst/>
          </a:prstGeom>
        </p:spPr>
      </p:pic>
    </p:spTree>
    <p:extLst>
      <p:ext uri="{BB962C8B-B14F-4D97-AF65-F5344CB8AC3E}">
        <p14:creationId xmlns:p14="http://schemas.microsoft.com/office/powerpoint/2010/main" val="30496522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F3AF35CD-DA30-4E34-B0F3-32C27766DA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36310" y="0"/>
            <a:ext cx="4355689" cy="6857999"/>
          </a:xfrm>
          <a:prstGeom prst="rect">
            <a:avLst/>
          </a:prstGeom>
          <a:blipFill dpi="0" rotWithShape="1">
            <a:blip r:embed="rId3">
              <a:alphaModFix amt="60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tle 4">
            <a:extLst>
              <a:ext uri="{FF2B5EF4-FFF2-40B4-BE49-F238E27FC236}">
                <a16:creationId xmlns:a16="http://schemas.microsoft.com/office/drawing/2014/main" id="{65F5F691-01FC-6F03-35E8-27A7FC7857A3}"/>
              </a:ext>
            </a:extLst>
          </p:cNvPr>
          <p:cNvSpPr>
            <a:spLocks noGrp="1"/>
          </p:cNvSpPr>
          <p:nvPr>
            <p:ph type="title"/>
          </p:nvPr>
        </p:nvSpPr>
        <p:spPr>
          <a:xfrm>
            <a:off x="8156350" y="171119"/>
            <a:ext cx="3544035" cy="1609344"/>
          </a:xfrm>
          <a:ln>
            <a:noFill/>
          </a:ln>
        </p:spPr>
        <p:txBody>
          <a:bodyPr vert="horz" lIns="91440" tIns="45720" rIns="91440" bIns="45720" rtlCol="0" anchor="ctr">
            <a:normAutofit/>
          </a:bodyPr>
          <a:lstStyle/>
          <a:p>
            <a:r>
              <a:rPr lang="en-US" sz="3200" dirty="0"/>
              <a:t>Split the dataset based on vintage</a:t>
            </a:r>
          </a:p>
        </p:txBody>
      </p:sp>
      <p:sp>
        <p:nvSpPr>
          <p:cNvPr id="11" name="TextBox 10">
            <a:extLst>
              <a:ext uri="{FF2B5EF4-FFF2-40B4-BE49-F238E27FC236}">
                <a16:creationId xmlns:a16="http://schemas.microsoft.com/office/drawing/2014/main" id="{15452112-B5CF-B220-A922-295DC83C67AA}"/>
              </a:ext>
            </a:extLst>
          </p:cNvPr>
          <p:cNvSpPr txBox="1"/>
          <p:nvPr/>
        </p:nvSpPr>
        <p:spPr>
          <a:xfrm>
            <a:off x="8156350" y="2121407"/>
            <a:ext cx="3883249" cy="4336873"/>
          </a:xfrm>
          <a:prstGeom prst="rect">
            <a:avLst/>
          </a:prstGeom>
        </p:spPr>
        <p:txBody>
          <a:bodyPr vert="horz" lIns="91440" tIns="45720" rIns="91440" bIns="45720" rtlCol="0">
            <a:normAutofit/>
          </a:bodyPr>
          <a:lstStyle/>
          <a:p>
            <a:pPr indent="-182880" defTabSz="914400">
              <a:lnSpc>
                <a:spcPct val="90000"/>
              </a:lnSpc>
              <a:spcAft>
                <a:spcPts val="600"/>
              </a:spcAft>
              <a:buClr>
                <a:schemeClr val="accent1">
                  <a:lumMod val="75000"/>
                </a:schemeClr>
              </a:buClr>
              <a:buSzPct val="85000"/>
              <a:buFont typeface="Wingdings" pitchFamily="2" charset="2"/>
              <a:buChar char="§"/>
            </a:pPr>
            <a:r>
              <a:rPr lang="en-US" sz="2100" dirty="0">
                <a:latin typeface="Arial Narrow" panose="020B0606020202030204" pitchFamily="34" charset="0"/>
              </a:rPr>
              <a:t>When creating our hold-out dataset we need to think about our business purpose. We would like to use this model to understand the default probability of future originations. </a:t>
            </a:r>
          </a:p>
          <a:p>
            <a:pPr indent="-182880" defTabSz="914400">
              <a:lnSpc>
                <a:spcPct val="90000"/>
              </a:lnSpc>
              <a:spcAft>
                <a:spcPts val="600"/>
              </a:spcAft>
              <a:buClr>
                <a:schemeClr val="accent1">
                  <a:lumMod val="75000"/>
                </a:schemeClr>
              </a:buClr>
              <a:buSzPct val="85000"/>
              <a:buFont typeface="Wingdings" pitchFamily="2" charset="2"/>
              <a:buChar char="§"/>
            </a:pPr>
            <a:endParaRPr lang="en-US" sz="2100" dirty="0">
              <a:latin typeface="Arial Narrow" panose="020B0606020202030204" pitchFamily="34" charset="0"/>
            </a:endParaRPr>
          </a:p>
          <a:p>
            <a:pPr indent="-182880" defTabSz="914400">
              <a:lnSpc>
                <a:spcPct val="90000"/>
              </a:lnSpc>
              <a:spcAft>
                <a:spcPts val="600"/>
              </a:spcAft>
              <a:buClr>
                <a:schemeClr val="accent1">
                  <a:lumMod val="75000"/>
                </a:schemeClr>
              </a:buClr>
              <a:buSzPct val="85000"/>
              <a:buFont typeface="Wingdings" pitchFamily="2" charset="2"/>
              <a:buChar char="§"/>
            </a:pPr>
            <a:r>
              <a:rPr lang="en-US" sz="2100" dirty="0">
                <a:latin typeface="Arial Narrow" panose="020B0606020202030204" pitchFamily="34" charset="0"/>
              </a:rPr>
              <a:t>Therefore, it makes sense to evaluate the performance of the model for future acquisitions. With this reasoning, split the dataset based on vintage (origination date)</a:t>
            </a:r>
          </a:p>
          <a:p>
            <a:pPr indent="-182880" defTabSz="914400">
              <a:lnSpc>
                <a:spcPct val="90000"/>
              </a:lnSpc>
              <a:spcAft>
                <a:spcPts val="600"/>
              </a:spcAft>
              <a:buClr>
                <a:schemeClr val="accent1">
                  <a:lumMod val="75000"/>
                </a:schemeClr>
              </a:buClr>
              <a:buSzPct val="85000"/>
              <a:buFont typeface="Wingdings" pitchFamily="2" charset="2"/>
              <a:buChar char="§"/>
            </a:pPr>
            <a:endParaRPr lang="en-US" sz="2100" dirty="0">
              <a:latin typeface="Arial Narrow" panose="020B0606020202030204" pitchFamily="34" charset="0"/>
            </a:endParaRPr>
          </a:p>
          <a:p>
            <a:pPr indent="-182880" defTabSz="914400">
              <a:lnSpc>
                <a:spcPct val="90000"/>
              </a:lnSpc>
              <a:spcAft>
                <a:spcPts val="600"/>
              </a:spcAft>
              <a:buClr>
                <a:schemeClr val="accent1">
                  <a:lumMod val="75000"/>
                </a:schemeClr>
              </a:buClr>
              <a:buSzPct val="85000"/>
              <a:buFont typeface="Wingdings" pitchFamily="2" charset="2"/>
              <a:buChar char="§"/>
            </a:pPr>
            <a:endParaRPr lang="en-US" sz="2000" dirty="0">
              <a:latin typeface="Arial Narrow" panose="020B0606020202030204" pitchFamily="34" charset="0"/>
            </a:endParaRPr>
          </a:p>
        </p:txBody>
      </p:sp>
      <p:grpSp>
        <p:nvGrpSpPr>
          <p:cNvPr id="18" name="Group 17">
            <a:extLst>
              <a:ext uri="{FF2B5EF4-FFF2-40B4-BE49-F238E27FC236}">
                <a16:creationId xmlns:a16="http://schemas.microsoft.com/office/drawing/2014/main" id="{BCFC42DC-2C46-47C4-BC61-530557385DB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19" name="Oval 18">
              <a:extLst>
                <a:ext uri="{FF2B5EF4-FFF2-40B4-BE49-F238E27FC236}">
                  <a16:creationId xmlns:a16="http://schemas.microsoft.com/office/drawing/2014/main" id="{54B91A37-AA1F-4966-8ACF-93023547DA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5">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20" name="Oval 19">
              <a:extLst>
                <a:ext uri="{FF2B5EF4-FFF2-40B4-BE49-F238E27FC236}">
                  <a16:creationId xmlns:a16="http://schemas.microsoft.com/office/drawing/2014/main" id="{17B17AC5-0931-432F-9A4A-DDCFAA010A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pic>
        <p:nvPicPr>
          <p:cNvPr id="15" name="Picture 14">
            <a:extLst>
              <a:ext uri="{FF2B5EF4-FFF2-40B4-BE49-F238E27FC236}">
                <a16:creationId xmlns:a16="http://schemas.microsoft.com/office/drawing/2014/main" id="{B3CFD4AE-D734-2EAA-C164-6477C67A025D}"/>
              </a:ext>
            </a:extLst>
          </p:cNvPr>
          <p:cNvPicPr>
            <a:picLocks noChangeAspect="1"/>
          </p:cNvPicPr>
          <p:nvPr/>
        </p:nvPicPr>
        <p:blipFill>
          <a:blip r:embed="rId6"/>
          <a:stretch>
            <a:fillRect/>
          </a:stretch>
        </p:blipFill>
        <p:spPr>
          <a:xfrm>
            <a:off x="491615" y="171119"/>
            <a:ext cx="5082451" cy="3522923"/>
          </a:xfrm>
          <a:prstGeom prst="rect">
            <a:avLst/>
          </a:prstGeom>
        </p:spPr>
      </p:pic>
      <p:pic>
        <p:nvPicPr>
          <p:cNvPr id="21" name="Picture 20">
            <a:extLst>
              <a:ext uri="{FF2B5EF4-FFF2-40B4-BE49-F238E27FC236}">
                <a16:creationId xmlns:a16="http://schemas.microsoft.com/office/drawing/2014/main" id="{E54A0AB2-2734-C9F6-0CDA-14F617991493}"/>
              </a:ext>
            </a:extLst>
          </p:cNvPr>
          <p:cNvPicPr>
            <a:picLocks noChangeAspect="1"/>
          </p:cNvPicPr>
          <p:nvPr/>
        </p:nvPicPr>
        <p:blipFill>
          <a:blip r:embed="rId7"/>
          <a:stretch>
            <a:fillRect/>
          </a:stretch>
        </p:blipFill>
        <p:spPr>
          <a:xfrm>
            <a:off x="3138075" y="3582370"/>
            <a:ext cx="4037016" cy="3075319"/>
          </a:xfrm>
          <a:prstGeom prst="rect">
            <a:avLst/>
          </a:prstGeom>
        </p:spPr>
      </p:pic>
      <mc:AlternateContent xmlns:mc="http://schemas.openxmlformats.org/markup-compatibility/2006" xmlns:p14="http://schemas.microsoft.com/office/powerpoint/2010/main">
        <mc:Choice Requires="p14">
          <p:contentPart p14:bwMode="auto" r:id="rId8">
            <p14:nvContentPartPr>
              <p14:cNvPr id="2" name="Ink 1">
                <a:extLst>
                  <a:ext uri="{FF2B5EF4-FFF2-40B4-BE49-F238E27FC236}">
                    <a16:creationId xmlns:a16="http://schemas.microsoft.com/office/drawing/2014/main" id="{1E1447AB-DEED-36A7-F644-B4F59F02616A}"/>
                  </a:ext>
                </a:extLst>
              </p14:cNvPr>
              <p14:cNvContentPartPr/>
              <p14:nvPr/>
            </p14:nvContentPartPr>
            <p14:xfrm>
              <a:off x="8121217" y="776388"/>
              <a:ext cx="360" cy="360"/>
            </p14:xfrm>
          </p:contentPart>
        </mc:Choice>
        <mc:Fallback xmlns="">
          <p:pic>
            <p:nvPicPr>
              <p:cNvPr id="2" name="Ink 1">
                <a:extLst>
                  <a:ext uri="{FF2B5EF4-FFF2-40B4-BE49-F238E27FC236}">
                    <a16:creationId xmlns:a16="http://schemas.microsoft.com/office/drawing/2014/main" id="{1E1447AB-DEED-36A7-F644-B4F59F02616A}"/>
                  </a:ext>
                </a:extLst>
              </p:cNvPr>
              <p:cNvPicPr/>
              <p:nvPr/>
            </p:nvPicPr>
            <p:blipFill>
              <a:blip r:embed="rId9"/>
              <a:stretch>
                <a:fillRect/>
              </a:stretch>
            </p:blipFill>
            <p:spPr>
              <a:xfrm>
                <a:off x="8058577" y="713748"/>
                <a:ext cx="126000" cy="126000"/>
              </a:xfrm>
              <a:prstGeom prst="rect">
                <a:avLst/>
              </a:prstGeom>
            </p:spPr>
          </p:pic>
        </mc:Fallback>
      </mc:AlternateContent>
    </p:spTree>
    <p:extLst>
      <p:ext uri="{BB962C8B-B14F-4D97-AF65-F5344CB8AC3E}">
        <p14:creationId xmlns:p14="http://schemas.microsoft.com/office/powerpoint/2010/main" val="1060595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45D2D-71D5-2013-4ECC-B52A8705C07E}"/>
              </a:ext>
            </a:extLst>
          </p:cNvPr>
          <p:cNvSpPr>
            <a:spLocks noGrp="1"/>
          </p:cNvSpPr>
          <p:nvPr>
            <p:ph type="title"/>
          </p:nvPr>
        </p:nvSpPr>
        <p:spPr>
          <a:xfrm>
            <a:off x="2836293" y="0"/>
            <a:ext cx="6473952" cy="943897"/>
          </a:xfrm>
        </p:spPr>
        <p:txBody>
          <a:bodyPr>
            <a:normAutofit/>
          </a:bodyPr>
          <a:lstStyle/>
          <a:p>
            <a:r>
              <a:rPr lang="en-US" sz="4000" dirty="0"/>
              <a:t>Minmax scaling and ohe</a:t>
            </a:r>
          </a:p>
        </p:txBody>
      </p:sp>
      <p:pic>
        <p:nvPicPr>
          <p:cNvPr id="5" name="Content Placeholder 4">
            <a:extLst>
              <a:ext uri="{FF2B5EF4-FFF2-40B4-BE49-F238E27FC236}">
                <a16:creationId xmlns:a16="http://schemas.microsoft.com/office/drawing/2014/main" id="{952A0A7B-AF0A-363C-D762-93F31223E230}"/>
              </a:ext>
            </a:extLst>
          </p:cNvPr>
          <p:cNvPicPr>
            <a:picLocks noGrp="1" noChangeAspect="1"/>
          </p:cNvPicPr>
          <p:nvPr>
            <p:ph idx="1"/>
          </p:nvPr>
        </p:nvPicPr>
        <p:blipFill>
          <a:blip r:embed="rId3"/>
          <a:stretch>
            <a:fillRect/>
          </a:stretch>
        </p:blipFill>
        <p:spPr>
          <a:xfrm>
            <a:off x="83997" y="749552"/>
            <a:ext cx="6012003" cy="3280415"/>
          </a:xfrm>
        </p:spPr>
      </p:pic>
      <p:pic>
        <p:nvPicPr>
          <p:cNvPr id="7" name="Picture 6">
            <a:extLst>
              <a:ext uri="{FF2B5EF4-FFF2-40B4-BE49-F238E27FC236}">
                <a16:creationId xmlns:a16="http://schemas.microsoft.com/office/drawing/2014/main" id="{6B708A99-CED7-451F-7E86-DA33D6E8356C}"/>
              </a:ext>
            </a:extLst>
          </p:cNvPr>
          <p:cNvPicPr>
            <a:picLocks noChangeAspect="1"/>
          </p:cNvPicPr>
          <p:nvPr/>
        </p:nvPicPr>
        <p:blipFill rotWithShape="1">
          <a:blip r:embed="rId4"/>
          <a:srcRect b="16637"/>
          <a:stretch/>
        </p:blipFill>
        <p:spPr>
          <a:xfrm>
            <a:off x="6580853" y="3268329"/>
            <a:ext cx="4499761" cy="2519522"/>
          </a:xfrm>
          <a:prstGeom prst="rect">
            <a:avLst/>
          </a:prstGeom>
        </p:spPr>
      </p:pic>
      <p:pic>
        <p:nvPicPr>
          <p:cNvPr id="4" name="Picture 3">
            <a:extLst>
              <a:ext uri="{FF2B5EF4-FFF2-40B4-BE49-F238E27FC236}">
                <a16:creationId xmlns:a16="http://schemas.microsoft.com/office/drawing/2014/main" id="{3817584B-28F3-E0EB-E862-BCD9D2E7B195}"/>
              </a:ext>
            </a:extLst>
          </p:cNvPr>
          <p:cNvPicPr>
            <a:picLocks noChangeAspect="1"/>
          </p:cNvPicPr>
          <p:nvPr/>
        </p:nvPicPr>
        <p:blipFill rotWithShape="1">
          <a:blip r:embed="rId5"/>
          <a:srcRect r="371" b="48791"/>
          <a:stretch/>
        </p:blipFill>
        <p:spPr>
          <a:xfrm>
            <a:off x="152823" y="4008207"/>
            <a:ext cx="4557155" cy="1542623"/>
          </a:xfrm>
          <a:prstGeom prst="rect">
            <a:avLst/>
          </a:prstGeom>
        </p:spPr>
      </p:pic>
      <p:pic>
        <p:nvPicPr>
          <p:cNvPr id="8" name="Picture 7">
            <a:extLst>
              <a:ext uri="{FF2B5EF4-FFF2-40B4-BE49-F238E27FC236}">
                <a16:creationId xmlns:a16="http://schemas.microsoft.com/office/drawing/2014/main" id="{7352649C-332B-DFC8-8AF3-A089AA731A42}"/>
              </a:ext>
            </a:extLst>
          </p:cNvPr>
          <p:cNvPicPr>
            <a:picLocks noChangeAspect="1"/>
          </p:cNvPicPr>
          <p:nvPr/>
        </p:nvPicPr>
        <p:blipFill>
          <a:blip r:embed="rId6"/>
          <a:stretch>
            <a:fillRect/>
          </a:stretch>
        </p:blipFill>
        <p:spPr>
          <a:xfrm>
            <a:off x="9642" y="5713026"/>
            <a:ext cx="5875529" cy="967824"/>
          </a:xfrm>
          <a:prstGeom prst="rect">
            <a:avLst/>
          </a:prstGeom>
        </p:spPr>
      </p:pic>
      <p:pic>
        <p:nvPicPr>
          <p:cNvPr id="10" name="Picture 9">
            <a:extLst>
              <a:ext uri="{FF2B5EF4-FFF2-40B4-BE49-F238E27FC236}">
                <a16:creationId xmlns:a16="http://schemas.microsoft.com/office/drawing/2014/main" id="{53658A03-765A-2388-9152-E5C2C00D716C}"/>
              </a:ext>
            </a:extLst>
          </p:cNvPr>
          <p:cNvPicPr>
            <a:picLocks noChangeAspect="1"/>
          </p:cNvPicPr>
          <p:nvPr/>
        </p:nvPicPr>
        <p:blipFill rotWithShape="1">
          <a:blip r:embed="rId7"/>
          <a:srcRect l="-4859" r="18301"/>
          <a:stretch/>
        </p:blipFill>
        <p:spPr>
          <a:xfrm>
            <a:off x="6208375" y="856413"/>
            <a:ext cx="5729068" cy="2411916"/>
          </a:xfrm>
          <a:prstGeom prst="rect">
            <a:avLst/>
          </a:prstGeom>
        </p:spPr>
      </p:pic>
      <mc:AlternateContent xmlns:mc="http://schemas.openxmlformats.org/markup-compatibility/2006" xmlns:p14="http://schemas.microsoft.com/office/powerpoint/2010/main">
        <mc:Choice Requires="p14">
          <p:contentPart p14:bwMode="auto" r:id="rId8">
            <p14:nvContentPartPr>
              <p14:cNvPr id="21" name="Ink 20">
                <a:extLst>
                  <a:ext uri="{FF2B5EF4-FFF2-40B4-BE49-F238E27FC236}">
                    <a16:creationId xmlns:a16="http://schemas.microsoft.com/office/drawing/2014/main" id="{30DDE2C5-A76F-D286-2B95-3FCAEE524EFB}"/>
                  </a:ext>
                </a:extLst>
              </p14:cNvPr>
              <p14:cNvContentPartPr/>
              <p14:nvPr/>
            </p14:nvContentPartPr>
            <p14:xfrm>
              <a:off x="6292448" y="1081668"/>
              <a:ext cx="360" cy="360"/>
            </p14:xfrm>
          </p:contentPart>
        </mc:Choice>
        <mc:Fallback xmlns="">
          <p:pic>
            <p:nvPicPr>
              <p:cNvPr id="21" name="Ink 20">
                <a:extLst>
                  <a:ext uri="{FF2B5EF4-FFF2-40B4-BE49-F238E27FC236}">
                    <a16:creationId xmlns:a16="http://schemas.microsoft.com/office/drawing/2014/main" id="{30DDE2C5-A76F-D286-2B95-3FCAEE524EFB}"/>
                  </a:ext>
                </a:extLst>
              </p:cNvPr>
              <p:cNvPicPr/>
              <p:nvPr/>
            </p:nvPicPr>
            <p:blipFill>
              <a:blip r:embed="rId9"/>
              <a:stretch>
                <a:fillRect/>
              </a:stretch>
            </p:blipFill>
            <p:spPr>
              <a:xfrm>
                <a:off x="6229448" y="1018668"/>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5" name="Ink 24">
                <a:extLst>
                  <a:ext uri="{FF2B5EF4-FFF2-40B4-BE49-F238E27FC236}">
                    <a16:creationId xmlns:a16="http://schemas.microsoft.com/office/drawing/2014/main" id="{89AB5517-B320-8BD6-D853-DC5ADBBB75CB}"/>
                  </a:ext>
                </a:extLst>
              </p14:cNvPr>
              <p14:cNvContentPartPr/>
              <p14:nvPr/>
            </p14:nvContentPartPr>
            <p14:xfrm>
              <a:off x="6311888" y="2664228"/>
              <a:ext cx="360" cy="360"/>
            </p14:xfrm>
          </p:contentPart>
        </mc:Choice>
        <mc:Fallback xmlns="">
          <p:pic>
            <p:nvPicPr>
              <p:cNvPr id="25" name="Ink 24">
                <a:extLst>
                  <a:ext uri="{FF2B5EF4-FFF2-40B4-BE49-F238E27FC236}">
                    <a16:creationId xmlns:a16="http://schemas.microsoft.com/office/drawing/2014/main" id="{89AB5517-B320-8BD6-D853-DC5ADBBB75CB}"/>
                  </a:ext>
                </a:extLst>
              </p:cNvPr>
              <p:cNvPicPr/>
              <p:nvPr/>
            </p:nvPicPr>
            <p:blipFill>
              <a:blip r:embed="rId9"/>
              <a:stretch>
                <a:fillRect/>
              </a:stretch>
            </p:blipFill>
            <p:spPr>
              <a:xfrm>
                <a:off x="6248888" y="2601228"/>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6" name="Ink 25">
                <a:extLst>
                  <a:ext uri="{FF2B5EF4-FFF2-40B4-BE49-F238E27FC236}">
                    <a16:creationId xmlns:a16="http://schemas.microsoft.com/office/drawing/2014/main" id="{982D2585-325C-702E-CDE9-FE406C61FA76}"/>
                  </a:ext>
                </a:extLst>
              </p14:cNvPr>
              <p14:cNvContentPartPr/>
              <p14:nvPr/>
            </p14:nvContentPartPr>
            <p14:xfrm>
              <a:off x="6321968" y="4345788"/>
              <a:ext cx="360" cy="360"/>
            </p14:xfrm>
          </p:contentPart>
        </mc:Choice>
        <mc:Fallback xmlns="">
          <p:pic>
            <p:nvPicPr>
              <p:cNvPr id="26" name="Ink 25">
                <a:extLst>
                  <a:ext uri="{FF2B5EF4-FFF2-40B4-BE49-F238E27FC236}">
                    <a16:creationId xmlns:a16="http://schemas.microsoft.com/office/drawing/2014/main" id="{982D2585-325C-702E-CDE9-FE406C61FA76}"/>
                  </a:ext>
                </a:extLst>
              </p:cNvPr>
              <p:cNvPicPr/>
              <p:nvPr/>
            </p:nvPicPr>
            <p:blipFill>
              <a:blip r:embed="rId9"/>
              <a:stretch>
                <a:fillRect/>
              </a:stretch>
            </p:blipFill>
            <p:spPr>
              <a:xfrm>
                <a:off x="6258968" y="4282788"/>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7" name="Ink 26">
                <a:extLst>
                  <a:ext uri="{FF2B5EF4-FFF2-40B4-BE49-F238E27FC236}">
                    <a16:creationId xmlns:a16="http://schemas.microsoft.com/office/drawing/2014/main" id="{A2421769-FFA5-0C26-B717-FC8353890C9F}"/>
                  </a:ext>
                </a:extLst>
              </p14:cNvPr>
              <p14:cNvContentPartPr/>
              <p14:nvPr/>
            </p14:nvContentPartPr>
            <p14:xfrm>
              <a:off x="6321968" y="5849868"/>
              <a:ext cx="360" cy="360"/>
            </p14:xfrm>
          </p:contentPart>
        </mc:Choice>
        <mc:Fallback xmlns="">
          <p:pic>
            <p:nvPicPr>
              <p:cNvPr id="27" name="Ink 26">
                <a:extLst>
                  <a:ext uri="{FF2B5EF4-FFF2-40B4-BE49-F238E27FC236}">
                    <a16:creationId xmlns:a16="http://schemas.microsoft.com/office/drawing/2014/main" id="{A2421769-FFA5-0C26-B717-FC8353890C9F}"/>
                  </a:ext>
                </a:extLst>
              </p:cNvPr>
              <p:cNvPicPr/>
              <p:nvPr/>
            </p:nvPicPr>
            <p:blipFill>
              <a:blip r:embed="rId9"/>
              <a:stretch>
                <a:fillRect/>
              </a:stretch>
            </p:blipFill>
            <p:spPr>
              <a:xfrm>
                <a:off x="6258968" y="5786868"/>
                <a:ext cx="126000" cy="126000"/>
              </a:xfrm>
              <a:prstGeom prst="rect">
                <a:avLst/>
              </a:prstGeom>
            </p:spPr>
          </p:pic>
        </mc:Fallback>
      </mc:AlternateContent>
      <p:pic>
        <p:nvPicPr>
          <p:cNvPr id="29" name="Picture 28">
            <a:extLst>
              <a:ext uri="{FF2B5EF4-FFF2-40B4-BE49-F238E27FC236}">
                <a16:creationId xmlns:a16="http://schemas.microsoft.com/office/drawing/2014/main" id="{BACBE1DC-1A2C-E5BC-6356-82C876BC8611}"/>
              </a:ext>
            </a:extLst>
          </p:cNvPr>
          <p:cNvPicPr>
            <a:picLocks noChangeAspect="1"/>
          </p:cNvPicPr>
          <p:nvPr/>
        </p:nvPicPr>
        <p:blipFill>
          <a:blip r:embed="rId13"/>
          <a:stretch>
            <a:fillRect/>
          </a:stretch>
        </p:blipFill>
        <p:spPr>
          <a:xfrm>
            <a:off x="6445611" y="5520316"/>
            <a:ext cx="5490392" cy="1281306"/>
          </a:xfrm>
          <a:prstGeom prst="rect">
            <a:avLst/>
          </a:prstGeom>
        </p:spPr>
      </p:pic>
      <mc:AlternateContent xmlns:mc="http://schemas.openxmlformats.org/markup-compatibility/2006" xmlns:p14="http://schemas.microsoft.com/office/powerpoint/2010/main">
        <mc:Choice Requires="p14">
          <p:contentPart p14:bwMode="auto" r:id="rId14">
            <p14:nvContentPartPr>
              <p14:cNvPr id="9" name="Ink 8">
                <a:extLst>
                  <a:ext uri="{FF2B5EF4-FFF2-40B4-BE49-F238E27FC236}">
                    <a16:creationId xmlns:a16="http://schemas.microsoft.com/office/drawing/2014/main" id="{638050C9-EE5F-BE51-319A-D77CEC58BB80}"/>
                  </a:ext>
                </a:extLst>
              </p14:cNvPr>
              <p14:cNvContentPartPr/>
              <p14:nvPr/>
            </p14:nvContentPartPr>
            <p14:xfrm>
              <a:off x="107977" y="835428"/>
              <a:ext cx="360" cy="360"/>
            </p14:xfrm>
          </p:contentPart>
        </mc:Choice>
        <mc:Fallback xmlns="">
          <p:pic>
            <p:nvPicPr>
              <p:cNvPr id="9" name="Ink 8">
                <a:extLst>
                  <a:ext uri="{FF2B5EF4-FFF2-40B4-BE49-F238E27FC236}">
                    <a16:creationId xmlns:a16="http://schemas.microsoft.com/office/drawing/2014/main" id="{638050C9-EE5F-BE51-319A-D77CEC58BB80}"/>
                  </a:ext>
                </a:extLst>
              </p:cNvPr>
              <p:cNvPicPr/>
              <p:nvPr/>
            </p:nvPicPr>
            <p:blipFill>
              <a:blip r:embed="rId15"/>
              <a:stretch>
                <a:fillRect/>
              </a:stretch>
            </p:blipFill>
            <p:spPr>
              <a:xfrm>
                <a:off x="101857" y="829308"/>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2" name="Ink 11">
                <a:extLst>
                  <a:ext uri="{FF2B5EF4-FFF2-40B4-BE49-F238E27FC236}">
                    <a16:creationId xmlns:a16="http://schemas.microsoft.com/office/drawing/2014/main" id="{8EDBFA3D-62EC-84B0-8648-F4A437ED5552}"/>
                  </a:ext>
                </a:extLst>
              </p14:cNvPr>
              <p14:cNvContentPartPr/>
              <p14:nvPr/>
            </p14:nvContentPartPr>
            <p14:xfrm>
              <a:off x="107977" y="835428"/>
              <a:ext cx="360" cy="360"/>
            </p14:xfrm>
          </p:contentPart>
        </mc:Choice>
        <mc:Fallback xmlns="">
          <p:pic>
            <p:nvPicPr>
              <p:cNvPr id="12" name="Ink 11">
                <a:extLst>
                  <a:ext uri="{FF2B5EF4-FFF2-40B4-BE49-F238E27FC236}">
                    <a16:creationId xmlns:a16="http://schemas.microsoft.com/office/drawing/2014/main" id="{8EDBFA3D-62EC-84B0-8648-F4A437ED5552}"/>
                  </a:ext>
                </a:extLst>
              </p:cNvPr>
              <p:cNvPicPr/>
              <p:nvPr/>
            </p:nvPicPr>
            <p:blipFill>
              <a:blip r:embed="rId17"/>
              <a:stretch>
                <a:fillRect/>
              </a:stretch>
            </p:blipFill>
            <p:spPr>
              <a:xfrm>
                <a:off x="89977" y="817788"/>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3" name="Ink 12">
                <a:extLst>
                  <a:ext uri="{FF2B5EF4-FFF2-40B4-BE49-F238E27FC236}">
                    <a16:creationId xmlns:a16="http://schemas.microsoft.com/office/drawing/2014/main" id="{1C313431-436E-E88E-A123-B357EF71D62A}"/>
                  </a:ext>
                </a:extLst>
              </p14:cNvPr>
              <p14:cNvContentPartPr/>
              <p14:nvPr/>
            </p14:nvContentPartPr>
            <p14:xfrm>
              <a:off x="6518857" y="914268"/>
              <a:ext cx="360" cy="360"/>
            </p14:xfrm>
          </p:contentPart>
        </mc:Choice>
        <mc:Fallback xmlns="">
          <p:pic>
            <p:nvPicPr>
              <p:cNvPr id="13" name="Ink 12">
                <a:extLst>
                  <a:ext uri="{FF2B5EF4-FFF2-40B4-BE49-F238E27FC236}">
                    <a16:creationId xmlns:a16="http://schemas.microsoft.com/office/drawing/2014/main" id="{1C313431-436E-E88E-A123-B357EF71D62A}"/>
                  </a:ext>
                </a:extLst>
              </p:cNvPr>
              <p:cNvPicPr/>
              <p:nvPr/>
            </p:nvPicPr>
            <p:blipFill>
              <a:blip r:embed="rId17"/>
              <a:stretch>
                <a:fillRect/>
              </a:stretch>
            </p:blipFill>
            <p:spPr>
              <a:xfrm>
                <a:off x="6500857" y="896628"/>
                <a:ext cx="36000" cy="36000"/>
              </a:xfrm>
              <a:prstGeom prst="rect">
                <a:avLst/>
              </a:prstGeom>
            </p:spPr>
          </p:pic>
        </mc:Fallback>
      </mc:AlternateContent>
    </p:spTree>
    <p:extLst>
      <p:ext uri="{BB962C8B-B14F-4D97-AF65-F5344CB8AC3E}">
        <p14:creationId xmlns:p14="http://schemas.microsoft.com/office/powerpoint/2010/main" val="146083723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TM03090434[[fn=Wood Type]]</Template>
  <TotalTime>7794</TotalTime>
  <Words>1620</Words>
  <Application>Microsoft Office PowerPoint</Application>
  <PresentationFormat>Widescreen</PresentationFormat>
  <Paragraphs>131</Paragraphs>
  <Slides>17</Slides>
  <Notes>13</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17</vt:i4>
      </vt:variant>
    </vt:vector>
  </HeadingPairs>
  <TitlesOfParts>
    <vt:vector size="27" baseType="lpstr">
      <vt:lpstr>Arial</vt:lpstr>
      <vt:lpstr>Arial Narrow</vt:lpstr>
      <vt:lpstr>Calibri</vt:lpstr>
      <vt:lpstr>Helvetica Neue</vt:lpstr>
      <vt:lpstr>Rockwell</vt:lpstr>
      <vt:lpstr>Rockwell Condensed</vt:lpstr>
      <vt:lpstr>Rockwell Extra Bold</vt:lpstr>
      <vt:lpstr>Söhne</vt:lpstr>
      <vt:lpstr>Wingdings</vt:lpstr>
      <vt:lpstr>Wood Type</vt:lpstr>
      <vt:lpstr>Project- 2</vt:lpstr>
      <vt:lpstr>PROJECT-2 GOAL: </vt:lpstr>
      <vt:lpstr>metric</vt:lpstr>
      <vt:lpstr>Drop the Columns</vt:lpstr>
      <vt:lpstr>Feature   Engineering</vt:lpstr>
      <vt:lpstr>  Transformation</vt:lpstr>
      <vt:lpstr>PowerPoint Presentation</vt:lpstr>
      <vt:lpstr>Split the dataset based on vintage</vt:lpstr>
      <vt:lpstr>Minmax scaling and ohe</vt:lpstr>
      <vt:lpstr>modeling</vt:lpstr>
      <vt:lpstr>Roc Auc &amp; ACCURACY SCORE (LR)</vt:lpstr>
      <vt:lpstr>Early stopping &amp; grid search (XGBoost)</vt:lpstr>
      <vt:lpstr>Feature Importance</vt:lpstr>
      <vt:lpstr>Confusion matrix</vt:lpstr>
      <vt:lpstr>PowerPoint Presentation</vt:lpstr>
      <vt:lpstr>Plot the train set        plot the test set</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Project- 2</dc:title>
  <dc:creator>betul ozkaldı</dc:creator>
  <cp:lastModifiedBy>betul ozkaldı</cp:lastModifiedBy>
  <cp:revision>51</cp:revision>
  <dcterms:created xsi:type="dcterms:W3CDTF">2023-09-19T14:17:32Z</dcterms:created>
  <dcterms:modified xsi:type="dcterms:W3CDTF">2023-10-21T03:58:55Z</dcterms:modified>
</cp:coreProperties>
</file>